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87" r:id="rId2"/>
    <p:sldId id="358" r:id="rId3"/>
    <p:sldId id="1209" r:id="rId4"/>
    <p:sldId id="1211" r:id="rId5"/>
    <p:sldId id="1210" r:id="rId6"/>
    <p:sldId id="1213" r:id="rId7"/>
    <p:sldId id="1214" r:id="rId8"/>
    <p:sldId id="1216" r:id="rId9"/>
    <p:sldId id="1212" r:id="rId10"/>
    <p:sldId id="1215" r:id="rId11"/>
    <p:sldId id="1218" r:id="rId12"/>
    <p:sldId id="1217" r:id="rId13"/>
    <p:sldId id="1219" r:id="rId14"/>
    <p:sldId id="1220" r:id="rId15"/>
    <p:sldId id="1222" r:id="rId16"/>
    <p:sldId id="1223" r:id="rId17"/>
    <p:sldId id="1224" r:id="rId18"/>
    <p:sldId id="1225" r:id="rId19"/>
    <p:sldId id="1207" r:id="rId20"/>
    <p:sldId id="381" r:id="rId21"/>
    <p:sldId id="382" r:id="rId22"/>
    <p:sldId id="379" r:id="rId23"/>
    <p:sldId id="1181" r:id="rId24"/>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09"/>
            <p14:sldId id="1211"/>
            <p14:sldId id="1210"/>
            <p14:sldId id="1213"/>
            <p14:sldId id="1214"/>
            <p14:sldId id="1216"/>
            <p14:sldId id="1212"/>
            <p14:sldId id="1215"/>
            <p14:sldId id="1218"/>
            <p14:sldId id="1217"/>
            <p14:sldId id="1219"/>
            <p14:sldId id="1220"/>
            <p14:sldId id="1222"/>
            <p14:sldId id="1223"/>
            <p14:sldId id="1224"/>
            <p14:sldId id="1225"/>
            <p14:sldId id="1207"/>
            <p14:sldId id="381"/>
            <p14:sldId id="382"/>
            <p14:sldId id="379"/>
            <p14:sldId id="11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D3FF"/>
    <a:srgbClr val="004050"/>
    <a:srgbClr val="000000"/>
    <a:srgbClr val="00EDB5"/>
    <a:srgbClr val="7F007D"/>
    <a:srgbClr val="C4FFFF"/>
    <a:srgbClr val="F3622C"/>
    <a:srgbClr val="FF0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2" autoAdjust="0"/>
    <p:restoredTop sz="81310" autoAdjust="0"/>
  </p:normalViewPr>
  <p:slideViewPr>
    <p:cSldViewPr snapToGrid="0" snapToObjects="1" showGuides="1">
      <p:cViewPr varScale="1">
        <p:scale>
          <a:sx n="90" d="100"/>
          <a:sy n="90" d="100"/>
        </p:scale>
        <p:origin x="1146" y="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327DC8AA-5B9B-45D2-B85E-9A29D33CB09A}"/>
    <pc:docChg chg="custSel modSld">
      <pc:chgData name="Mark Fishpool" userId="b7923bd0fa9cf83f" providerId="LiveId" clId="{327DC8AA-5B9B-45D2-B85E-9A29D33CB09A}" dt="2023-10-17T08:58:41.965" v="532" actId="20577"/>
      <pc:docMkLst>
        <pc:docMk/>
      </pc:docMkLst>
      <pc:sldChg chg="modSp mod">
        <pc:chgData name="Mark Fishpool" userId="b7923bd0fa9cf83f" providerId="LiveId" clId="{327DC8AA-5B9B-45D2-B85E-9A29D33CB09A}" dt="2023-10-16T10:25:40.451" v="4" actId="20577"/>
        <pc:sldMkLst>
          <pc:docMk/>
          <pc:sldMk cId="1575561126" sldId="1211"/>
        </pc:sldMkLst>
        <pc:spChg chg="mod">
          <ac:chgData name="Mark Fishpool" userId="b7923bd0fa9cf83f" providerId="LiveId" clId="{327DC8AA-5B9B-45D2-B85E-9A29D33CB09A}" dt="2023-10-16T10:25:40.451" v="4" actId="20577"/>
          <ac:spMkLst>
            <pc:docMk/>
            <pc:sldMk cId="1575561126" sldId="1211"/>
            <ac:spMk id="13" creationId="{9C8E9B20-B804-6150-FE37-40E1255EAB0B}"/>
          </ac:spMkLst>
        </pc:spChg>
      </pc:sldChg>
      <pc:sldChg chg="modSp mod modNotesTx">
        <pc:chgData name="Mark Fishpool" userId="b7923bd0fa9cf83f" providerId="LiveId" clId="{327DC8AA-5B9B-45D2-B85E-9A29D33CB09A}" dt="2023-10-16T10:28:25.933" v="54" actId="20577"/>
        <pc:sldMkLst>
          <pc:docMk/>
          <pc:sldMk cId="3470469510" sldId="1212"/>
        </pc:sldMkLst>
        <pc:spChg chg="mod">
          <ac:chgData name="Mark Fishpool" userId="b7923bd0fa9cf83f" providerId="LiveId" clId="{327DC8AA-5B9B-45D2-B85E-9A29D33CB09A}" dt="2023-10-16T10:27:45.682" v="46" actId="20577"/>
          <ac:spMkLst>
            <pc:docMk/>
            <pc:sldMk cId="3470469510" sldId="1212"/>
            <ac:spMk id="3" creationId="{7E730AB5-FEFD-FD59-17A7-6AF8D6043249}"/>
          </ac:spMkLst>
        </pc:spChg>
        <pc:spChg chg="mod">
          <ac:chgData name="Mark Fishpool" userId="b7923bd0fa9cf83f" providerId="LiveId" clId="{327DC8AA-5B9B-45D2-B85E-9A29D33CB09A}" dt="2023-10-16T10:27:17.651" v="8" actId="1076"/>
          <ac:spMkLst>
            <pc:docMk/>
            <pc:sldMk cId="3470469510" sldId="1212"/>
            <ac:spMk id="4" creationId="{E450A1D3-A0CF-0FC9-0293-B6CC695A401A}"/>
          </ac:spMkLst>
        </pc:spChg>
        <pc:spChg chg="mod">
          <ac:chgData name="Mark Fishpool" userId="b7923bd0fa9cf83f" providerId="LiveId" clId="{327DC8AA-5B9B-45D2-B85E-9A29D33CB09A}" dt="2023-10-16T10:28:25.933" v="54" actId="20577"/>
          <ac:spMkLst>
            <pc:docMk/>
            <pc:sldMk cId="3470469510" sldId="1212"/>
            <ac:spMk id="6" creationId="{74D9015B-BF2B-9AEC-3FBE-FE84FDEBFB88}"/>
          </ac:spMkLst>
        </pc:spChg>
        <pc:spChg chg="mod">
          <ac:chgData name="Mark Fishpool" userId="b7923bd0fa9cf83f" providerId="LiveId" clId="{327DC8AA-5B9B-45D2-B85E-9A29D33CB09A}" dt="2023-10-16T10:27:56.515" v="49" actId="1076"/>
          <ac:spMkLst>
            <pc:docMk/>
            <pc:sldMk cId="3470469510" sldId="1212"/>
            <ac:spMk id="8" creationId="{C12C6C63-DDBE-298E-E81C-3A12BA1A37B3}"/>
          </ac:spMkLst>
        </pc:spChg>
        <pc:spChg chg="mod">
          <ac:chgData name="Mark Fishpool" userId="b7923bd0fa9cf83f" providerId="LiveId" clId="{327DC8AA-5B9B-45D2-B85E-9A29D33CB09A}" dt="2023-10-16T10:27:54.980" v="48" actId="1076"/>
          <ac:spMkLst>
            <pc:docMk/>
            <pc:sldMk cId="3470469510" sldId="1212"/>
            <ac:spMk id="9" creationId="{8AB82D6A-628A-DBAF-A7F7-B6AEF7599E4F}"/>
          </ac:spMkLst>
        </pc:spChg>
        <pc:spChg chg="mod">
          <ac:chgData name="Mark Fishpool" userId="b7923bd0fa9cf83f" providerId="LiveId" clId="{327DC8AA-5B9B-45D2-B85E-9A29D33CB09A}" dt="2023-10-16T10:27:17.651" v="8" actId="1076"/>
          <ac:spMkLst>
            <pc:docMk/>
            <pc:sldMk cId="3470469510" sldId="1212"/>
            <ac:spMk id="10" creationId="{249EBF31-E5A9-B2F3-B4B5-EB00CF7CE464}"/>
          </ac:spMkLst>
        </pc:spChg>
        <pc:spChg chg="mod">
          <ac:chgData name="Mark Fishpool" userId="b7923bd0fa9cf83f" providerId="LiveId" clId="{327DC8AA-5B9B-45D2-B85E-9A29D33CB09A}" dt="2023-10-16T10:27:17.651" v="8" actId="1076"/>
          <ac:spMkLst>
            <pc:docMk/>
            <pc:sldMk cId="3470469510" sldId="1212"/>
            <ac:spMk id="11" creationId="{29D11EA8-49D7-34D6-C4DB-5BACF9407834}"/>
          </ac:spMkLst>
        </pc:spChg>
        <pc:picChg chg="mod">
          <ac:chgData name="Mark Fishpool" userId="b7923bd0fa9cf83f" providerId="LiveId" clId="{327DC8AA-5B9B-45D2-B85E-9A29D33CB09A}" dt="2023-10-16T10:27:17.651" v="8" actId="1076"/>
          <ac:picMkLst>
            <pc:docMk/>
            <pc:sldMk cId="3470469510" sldId="1212"/>
            <ac:picMk id="5" creationId="{65BF4E7F-3DDC-AAA7-17FE-93F010E92922}"/>
          </ac:picMkLst>
        </pc:picChg>
      </pc:sldChg>
      <pc:sldChg chg="modNotesTx">
        <pc:chgData name="Mark Fishpool" userId="b7923bd0fa9cf83f" providerId="LiveId" clId="{327DC8AA-5B9B-45D2-B85E-9A29D33CB09A}" dt="2023-10-17T08:58:41.965" v="532" actId="20577"/>
        <pc:sldMkLst>
          <pc:docMk/>
          <pc:sldMk cId="946729471" sldId="1216"/>
        </pc:sldMkLst>
      </pc:sldChg>
      <pc:sldChg chg="modSp mod">
        <pc:chgData name="Mark Fishpool" userId="b7923bd0fa9cf83f" providerId="LiveId" clId="{327DC8AA-5B9B-45D2-B85E-9A29D33CB09A}" dt="2023-10-16T10:32:50.632" v="298" actId="20577"/>
        <pc:sldMkLst>
          <pc:docMk/>
          <pc:sldMk cId="1380231520" sldId="1217"/>
        </pc:sldMkLst>
        <pc:spChg chg="mod">
          <ac:chgData name="Mark Fishpool" userId="b7923bd0fa9cf83f" providerId="LiveId" clId="{327DC8AA-5B9B-45D2-B85E-9A29D33CB09A}" dt="2023-10-16T10:32:50.632" v="298" actId="20577"/>
          <ac:spMkLst>
            <pc:docMk/>
            <pc:sldMk cId="1380231520" sldId="1217"/>
            <ac:spMk id="6" creationId="{FD13E478-DC99-1F51-05D2-A9973E892B20}"/>
          </ac:spMkLst>
        </pc:spChg>
      </pc:sldChg>
      <pc:sldChg chg="modSp mod">
        <pc:chgData name="Mark Fishpool" userId="b7923bd0fa9cf83f" providerId="LiveId" clId="{327DC8AA-5B9B-45D2-B85E-9A29D33CB09A}" dt="2023-10-16T10:34:12.401" v="314" actId="20577"/>
        <pc:sldMkLst>
          <pc:docMk/>
          <pc:sldMk cId="36139484" sldId="1220"/>
        </pc:sldMkLst>
        <pc:spChg chg="mod">
          <ac:chgData name="Mark Fishpool" userId="b7923bd0fa9cf83f" providerId="LiveId" clId="{327DC8AA-5B9B-45D2-B85E-9A29D33CB09A}" dt="2023-10-16T10:34:12.401" v="314" actId="20577"/>
          <ac:spMkLst>
            <pc:docMk/>
            <pc:sldMk cId="36139484" sldId="1220"/>
            <ac:spMk id="4" creationId="{5888042E-B735-6071-0435-7EE1CC724FC0}"/>
          </ac:spMkLst>
        </pc:spChg>
      </pc:sldChg>
      <pc:sldChg chg="modSp mod">
        <pc:chgData name="Mark Fishpool" userId="b7923bd0fa9cf83f" providerId="LiveId" clId="{327DC8AA-5B9B-45D2-B85E-9A29D33CB09A}" dt="2023-10-16T10:30:58.923" v="296" actId="113"/>
        <pc:sldMkLst>
          <pc:docMk/>
          <pc:sldMk cId="2096310319" sldId="1223"/>
        </pc:sldMkLst>
        <pc:spChg chg="mod">
          <ac:chgData name="Mark Fishpool" userId="b7923bd0fa9cf83f" providerId="LiveId" clId="{327DC8AA-5B9B-45D2-B85E-9A29D33CB09A}" dt="2023-10-16T10:30:58.923" v="296" actId="113"/>
          <ac:spMkLst>
            <pc:docMk/>
            <pc:sldMk cId="2096310319" sldId="1223"/>
            <ac:spMk id="3" creationId="{B03ADD14-0403-519A-E5F6-2D372BFBF71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17/10/2023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17/10/2023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Here's the compiler output for this Rust code:</a:t>
            </a:r>
          </a:p>
          <a:p>
            <a:endParaRPr lang="en-US" dirty="0"/>
          </a:p>
          <a:p>
            <a:r>
              <a:rPr lang="en-US" dirty="0"/>
              <a:t>error: this operation will panic at runtime</a:t>
            </a:r>
          </a:p>
          <a:p>
            <a:r>
              <a:rPr lang="en-US" dirty="0"/>
              <a:t> --&gt; badarray.rs:5:5</a:t>
            </a:r>
          </a:p>
          <a:p>
            <a:r>
              <a:rPr lang="en-US" dirty="0"/>
              <a:t>  |</a:t>
            </a:r>
          </a:p>
          <a:p>
            <a:r>
              <a:rPr lang="en-US" dirty="0"/>
              <a:t>5 |     </a:t>
            </a:r>
            <a:r>
              <a:rPr lang="en-US" dirty="0" err="1"/>
              <a:t>my_data</a:t>
            </a:r>
            <a:r>
              <a:rPr lang="en-US" dirty="0"/>
              <a:t>[5] = -99;</a:t>
            </a:r>
          </a:p>
          <a:p>
            <a:r>
              <a:rPr lang="en-US" dirty="0"/>
              <a:t>  |     ^^^^^^^^^^ index out of bounds: the </a:t>
            </a:r>
            <a:r>
              <a:rPr lang="en-US" dirty="0" err="1"/>
              <a:t>len</a:t>
            </a:r>
            <a:r>
              <a:rPr lang="en-US" dirty="0"/>
              <a:t> is 5 but the index is 5</a:t>
            </a:r>
          </a:p>
          <a:p>
            <a:r>
              <a:rPr lang="en-US" dirty="0"/>
              <a:t>  |</a:t>
            </a:r>
          </a:p>
          <a:p>
            <a:r>
              <a:rPr lang="en-US" dirty="0"/>
              <a:t>  = note: `#[deny(</a:t>
            </a:r>
            <a:r>
              <a:rPr lang="en-US" dirty="0" err="1"/>
              <a:t>unconditional_panic</a:t>
            </a:r>
            <a:r>
              <a:rPr lang="en-US" dirty="0"/>
              <a:t>)]` on by default</a:t>
            </a:r>
          </a:p>
          <a:p>
            <a:endParaRPr lang="en-US" dirty="0"/>
          </a:p>
          <a:p>
            <a:r>
              <a:rPr lang="en-US" dirty="0"/>
              <a:t>error: this operation will panic at runtime</a:t>
            </a:r>
          </a:p>
          <a:p>
            <a:r>
              <a:rPr lang="en-US" dirty="0"/>
              <a:t> --&gt; mdarray.rs:6:43</a:t>
            </a:r>
          </a:p>
          <a:p>
            <a:r>
              <a:rPr lang="en-US" dirty="0"/>
              <a:t>  |</a:t>
            </a:r>
          </a:p>
          <a:p>
            <a:r>
              <a:rPr lang="en-US" dirty="0"/>
              <a:t>6 |     </a:t>
            </a:r>
            <a:r>
              <a:rPr lang="en-US" dirty="0" err="1"/>
              <a:t>println</a:t>
            </a:r>
            <a:r>
              <a:rPr lang="en-US" dirty="0"/>
              <a:t>!("Data in 1st element is {}", </a:t>
            </a:r>
            <a:r>
              <a:rPr lang="en-US" dirty="0" err="1"/>
              <a:t>my_data</a:t>
            </a:r>
            <a:r>
              <a:rPr lang="en-US" dirty="0"/>
              <a:t>[5]);</a:t>
            </a:r>
          </a:p>
          <a:p>
            <a:r>
              <a:rPr lang="en-US" dirty="0"/>
              <a:t>  |                                           ^^^^^^^^^^ index out of bounds: the </a:t>
            </a:r>
            <a:r>
              <a:rPr lang="en-US" dirty="0" err="1"/>
              <a:t>len</a:t>
            </a:r>
            <a:r>
              <a:rPr lang="en-US" dirty="0"/>
              <a:t> is 5 but the index is 5</a:t>
            </a:r>
          </a:p>
          <a:p>
            <a:endParaRPr lang="en-US" dirty="0"/>
          </a:p>
          <a:p>
            <a:r>
              <a:rPr lang="en-US" dirty="0"/>
              <a:t>error: aborting due to 2 previous errors</a:t>
            </a: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162784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So…what does a run-time panic look like?</a:t>
            </a:r>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3270116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it is not possible for the </a:t>
            </a:r>
            <a:r>
              <a:rPr lang="en-GB" dirty="0" err="1"/>
              <a:t>Rustc</a:t>
            </a:r>
            <a:r>
              <a:rPr lang="en-GB" dirty="0"/>
              <a:t> compiler to anticipate the problem as the index used is a result of a run-time keyboard input from the user; it may (or may not) be out of bounds during dynamic execution.</a:t>
            </a:r>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1642926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latin typeface="Consolas" panose="020B0609020204030204" pitchFamily="49" charset="0"/>
              </a:rPr>
              <a:t>Please enter month number (1-4):</a:t>
            </a:r>
          </a:p>
          <a:p>
            <a:r>
              <a:rPr lang="en-GB" sz="1200" dirty="0">
                <a:solidFill>
                  <a:schemeClr val="bg1"/>
                </a:solidFill>
                <a:latin typeface="Consolas" panose="020B0609020204030204" pitchFamily="49" charset="0"/>
              </a:rPr>
              <a:t>0</a:t>
            </a:r>
          </a:p>
          <a:p>
            <a:r>
              <a:rPr lang="en-GB" sz="1200" dirty="0">
                <a:solidFill>
                  <a:srgbClr val="FF0000"/>
                </a:solidFill>
                <a:latin typeface="Consolas" panose="020B0609020204030204" pitchFamily="49" charset="0"/>
              </a:rPr>
              <a:t>thread 'main' panicked at 'attempt to subtract with overflow', runtimearrpanic.rs:19:29</a:t>
            </a:r>
          </a:p>
          <a:p>
            <a:r>
              <a:rPr lang="en-GB" sz="1200" dirty="0">
                <a:solidFill>
                  <a:srgbClr val="FF0000"/>
                </a:solidFill>
                <a:latin typeface="Consolas" panose="020B0609020204030204" pitchFamily="49" charset="0"/>
              </a:rPr>
              <a:t>stack backtrace:</a:t>
            </a:r>
          </a:p>
          <a:p>
            <a:r>
              <a:rPr lang="en-GB" sz="1200" dirty="0">
                <a:solidFill>
                  <a:srgbClr val="FF0000"/>
                </a:solidFill>
                <a:latin typeface="Consolas" panose="020B0609020204030204" pitchFamily="49" charset="0"/>
              </a:rPr>
              <a:t>   0: std::panicking::</a:t>
            </a:r>
            <a:r>
              <a:rPr lang="en-GB" sz="1200" dirty="0" err="1">
                <a:solidFill>
                  <a:srgbClr val="FF0000"/>
                </a:solidFill>
                <a:latin typeface="Consolas" panose="020B0609020204030204" pitchFamily="49" charset="0"/>
              </a:rPr>
              <a:t>begin_panic_handler</a:t>
            </a:r>
            <a:endParaRPr lang="en-GB" sz="1200" dirty="0">
              <a:solidFill>
                <a:srgbClr val="FF0000"/>
              </a:solidFill>
              <a:latin typeface="Consolas" panose="020B0609020204030204" pitchFamily="49" charset="0"/>
            </a:endParaRPr>
          </a:p>
          <a:p>
            <a:r>
              <a:rPr lang="en-GB" sz="1200" dirty="0">
                <a:solidFill>
                  <a:srgbClr val="FF0000"/>
                </a:solidFill>
                <a:latin typeface="Consolas" panose="020B0609020204030204" pitchFamily="49" charset="0"/>
              </a:rPr>
              <a:t>             at /rustc/18bf6b4f01a6feaf7259ba7cdae58031af1b7b39\/library\std\src\panicking.rs:475</a:t>
            </a:r>
          </a:p>
          <a:p>
            <a:r>
              <a:rPr lang="en-GB" sz="1200" dirty="0">
                <a:solidFill>
                  <a:srgbClr val="FF0000"/>
                </a:solidFill>
                <a:latin typeface="Consolas" panose="020B0609020204030204" pitchFamily="49" charset="0"/>
              </a:rPr>
              <a:t>   1: core::panicking::</a:t>
            </a:r>
            <a:r>
              <a:rPr lang="en-GB" sz="1200" dirty="0" err="1">
                <a:solidFill>
                  <a:srgbClr val="FF0000"/>
                </a:solidFill>
                <a:latin typeface="Consolas" panose="020B0609020204030204" pitchFamily="49" charset="0"/>
              </a:rPr>
              <a:t>panic_fmt</a:t>
            </a:r>
            <a:endParaRPr lang="en-GB" sz="1200" dirty="0">
              <a:solidFill>
                <a:srgbClr val="FF0000"/>
              </a:solidFill>
              <a:latin typeface="Consolas" panose="020B0609020204030204" pitchFamily="49" charset="0"/>
            </a:endParaRPr>
          </a:p>
          <a:p>
            <a:r>
              <a:rPr lang="en-GB" sz="1200" dirty="0">
                <a:solidFill>
                  <a:srgbClr val="FF0000"/>
                </a:solidFill>
                <a:latin typeface="Consolas" panose="020B0609020204030204" pitchFamily="49" charset="0"/>
              </a:rPr>
              <a:t>             at /rustc/18bf6b4f01a6feaf7259ba7cdae58031af1b7b39\/library\core\src\panicking.rs:85</a:t>
            </a:r>
          </a:p>
          <a:p>
            <a:r>
              <a:rPr lang="en-GB" sz="1200" dirty="0">
                <a:solidFill>
                  <a:srgbClr val="FF0000"/>
                </a:solidFill>
                <a:latin typeface="Consolas" panose="020B0609020204030204" pitchFamily="49" charset="0"/>
              </a:rPr>
              <a:t>   2: core::panicking::panic</a:t>
            </a:r>
          </a:p>
          <a:p>
            <a:r>
              <a:rPr lang="en-GB" sz="1200" dirty="0">
                <a:solidFill>
                  <a:srgbClr val="FF0000"/>
                </a:solidFill>
                <a:latin typeface="Consolas" panose="020B0609020204030204" pitchFamily="49" charset="0"/>
              </a:rPr>
              <a:t>             at /rustc/18bf6b4f01a6feaf7259ba7cdae58031af1b7b39\/library\core\src\panicking.rs:50</a:t>
            </a:r>
          </a:p>
          <a:p>
            <a:r>
              <a:rPr lang="en-GB" sz="1200" dirty="0">
                <a:solidFill>
                  <a:srgbClr val="FF0000"/>
                </a:solidFill>
                <a:latin typeface="Consolas" panose="020B0609020204030204" pitchFamily="49" charset="0"/>
              </a:rPr>
              <a:t>   3: &lt;</a:t>
            </a:r>
            <a:r>
              <a:rPr lang="en-GB" sz="1200" dirty="0" err="1">
                <a:solidFill>
                  <a:srgbClr val="FF0000"/>
                </a:solidFill>
                <a:latin typeface="Consolas" panose="020B0609020204030204" pitchFamily="49" charset="0"/>
              </a:rPr>
              <a:t>alloc</a:t>
            </a:r>
            <a:r>
              <a:rPr lang="en-GB" sz="1200" dirty="0">
                <a:solidFill>
                  <a:srgbClr val="FF0000"/>
                </a:solidFill>
                <a:latin typeface="Consolas" panose="020B0609020204030204" pitchFamily="49" charset="0"/>
              </a:rPr>
              <a:t>::</a:t>
            </a:r>
            <a:r>
              <a:rPr lang="en-GB" sz="1200" dirty="0" err="1">
                <a:solidFill>
                  <a:srgbClr val="FF0000"/>
                </a:solidFill>
                <a:latin typeface="Consolas" panose="020B0609020204030204" pitchFamily="49" charset="0"/>
              </a:rPr>
              <a:t>alloc</a:t>
            </a:r>
            <a:r>
              <a:rPr lang="en-GB" sz="1200" dirty="0">
                <a:solidFill>
                  <a:srgbClr val="FF0000"/>
                </a:solidFill>
                <a:latin typeface="Consolas" panose="020B0609020204030204" pitchFamily="49" charset="0"/>
              </a:rPr>
              <a:t>::Global as core::</a:t>
            </a:r>
            <a:r>
              <a:rPr lang="en-GB" sz="1200" dirty="0" err="1">
                <a:solidFill>
                  <a:srgbClr val="FF0000"/>
                </a:solidFill>
                <a:latin typeface="Consolas" panose="020B0609020204030204" pitchFamily="49" charset="0"/>
              </a:rPr>
              <a:t>alloc</a:t>
            </a:r>
            <a:r>
              <a:rPr lang="en-GB" sz="1200" dirty="0">
                <a:solidFill>
                  <a:srgbClr val="FF0000"/>
                </a:solidFill>
                <a:latin typeface="Consolas" panose="020B0609020204030204" pitchFamily="49" charset="0"/>
              </a:rPr>
              <a:t>::</a:t>
            </a:r>
            <a:r>
              <a:rPr lang="en-GB" sz="1200" dirty="0" err="1">
                <a:solidFill>
                  <a:srgbClr val="FF0000"/>
                </a:solidFill>
                <a:latin typeface="Consolas" panose="020B0609020204030204" pitchFamily="49" charset="0"/>
              </a:rPr>
              <a:t>AllocRef</a:t>
            </a:r>
            <a:r>
              <a:rPr lang="en-GB" sz="1200" dirty="0">
                <a:solidFill>
                  <a:srgbClr val="FF0000"/>
                </a:solidFill>
                <a:latin typeface="Consolas" panose="020B0609020204030204" pitchFamily="49" charset="0"/>
              </a:rPr>
              <a:t>&gt;::</a:t>
            </a:r>
            <a:r>
              <a:rPr lang="en-GB" sz="1200" dirty="0" err="1">
                <a:solidFill>
                  <a:srgbClr val="FF0000"/>
                </a:solidFill>
                <a:latin typeface="Consolas" panose="020B0609020204030204" pitchFamily="49" charset="0"/>
              </a:rPr>
              <a:t>dealloc</a:t>
            </a:r>
            <a:endParaRPr lang="en-GB" sz="1200" dirty="0">
              <a:solidFill>
                <a:srgbClr val="FF0000"/>
              </a:solidFill>
              <a:latin typeface="Consolas" panose="020B0609020204030204" pitchFamily="49" charset="0"/>
            </a:endParaRPr>
          </a:p>
          <a:p>
            <a:r>
              <a:rPr lang="en-GB" sz="1200" dirty="0">
                <a:solidFill>
                  <a:srgbClr val="FF0000"/>
                </a:solidFill>
                <a:latin typeface="Consolas" panose="020B0609020204030204" pitchFamily="49" charset="0"/>
              </a:rPr>
              <a:t>   4: core::ops::function::</a:t>
            </a:r>
            <a:r>
              <a:rPr lang="en-GB" sz="1200" dirty="0" err="1">
                <a:solidFill>
                  <a:srgbClr val="FF0000"/>
                </a:solidFill>
                <a:latin typeface="Consolas" panose="020B0609020204030204" pitchFamily="49" charset="0"/>
              </a:rPr>
              <a:t>FnOnce</a:t>
            </a:r>
            <a:r>
              <a:rPr lang="en-GB" sz="1200" dirty="0">
                <a:solidFill>
                  <a:srgbClr val="FF0000"/>
                </a:solidFill>
                <a:latin typeface="Consolas" panose="020B0609020204030204" pitchFamily="49" charset="0"/>
              </a:rPr>
              <a:t>::</a:t>
            </a:r>
            <a:r>
              <a:rPr lang="en-GB" sz="1200" dirty="0" err="1">
                <a:solidFill>
                  <a:srgbClr val="FF0000"/>
                </a:solidFill>
                <a:latin typeface="Consolas" panose="020B0609020204030204" pitchFamily="49" charset="0"/>
              </a:rPr>
              <a:t>call_once</a:t>
            </a:r>
            <a:endParaRPr lang="en-GB" sz="1200" dirty="0">
              <a:solidFill>
                <a:srgbClr val="FF0000"/>
              </a:solidFill>
              <a:latin typeface="Consolas" panose="020B0609020204030204" pitchFamily="49" charset="0"/>
            </a:endParaRPr>
          </a:p>
          <a:p>
            <a:r>
              <a:rPr lang="en-GB" sz="1200" dirty="0">
                <a:solidFill>
                  <a:srgbClr val="FF0000"/>
                </a:solidFill>
                <a:latin typeface="Consolas" panose="020B0609020204030204" pitchFamily="49" charset="0"/>
              </a:rPr>
              <a:t>note: Some details are omitted, run with `RUST_BACKTRACE=full` for a verbose backtrace.</a:t>
            </a:r>
            <a:endParaRPr lang="en-GB" sz="1200" dirty="0">
              <a:solidFill>
                <a:schemeClr val="bg1"/>
              </a:solidFill>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1487008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an examination of the code and the output it would appear that each variable owns a separate set of six values, distinguished by their starting memory addresses.  Moreover, modifying the original (as it's explicitly mutable) has not altered the copy accordingly.</a:t>
            </a:r>
          </a:p>
          <a:p>
            <a:endParaRPr lang="en-GB" dirty="0"/>
          </a:p>
          <a:p>
            <a:r>
              <a:rPr lang="en-GB" dirty="0"/>
              <a:t>Under Rust's hood this appears to be implicitly using the "copy" trait; a simple bit-wise copy of the original data.  This is achievable because the local variable (</a:t>
            </a:r>
            <a:r>
              <a:rPr lang="en-GB" dirty="0" err="1"/>
              <a:t>my_data</a:t>
            </a:r>
            <a:r>
              <a:rPr lang="en-GB" dirty="0"/>
              <a:t>) is of a concrete type.</a:t>
            </a:r>
          </a:p>
          <a:p>
            <a:endParaRPr lang="en-GB" dirty="0"/>
          </a:p>
          <a:p>
            <a:r>
              <a:rPr lang="en-GB" dirty="0"/>
              <a:t>It is also possible to explicitly use the "clone" trait.</a:t>
            </a:r>
          </a:p>
          <a:p>
            <a:endParaRPr lang="en-GB" dirty="0"/>
          </a:p>
          <a:p>
            <a:r>
              <a:rPr lang="en-GB" b="1" dirty="0"/>
              <a:t>Note. This implicit copy of an arbitrary length array has only been achievable since Rust 1.12.0.</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1567087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we could also make use of the </a:t>
            </a:r>
            <a:r>
              <a:rPr lang="en-GB" dirty="0" err="1"/>
              <a:t>len</a:t>
            </a:r>
            <a:r>
              <a:rPr lang="en-GB" dirty="0"/>
              <a:t>() function:</a:t>
            </a:r>
          </a:p>
          <a:p>
            <a:endParaRPr lang="en-GB" dirty="0"/>
          </a:p>
          <a:p>
            <a:r>
              <a:rPr lang="en-US" dirty="0"/>
              <a:t> for </a:t>
            </a:r>
            <a:r>
              <a:rPr lang="en-US" dirty="0" err="1"/>
              <a:t>i</a:t>
            </a:r>
            <a:r>
              <a:rPr lang="en-US" dirty="0"/>
              <a:t> in 0..</a:t>
            </a:r>
            <a:r>
              <a:rPr lang="en-US" b="1" dirty="0"/>
              <a:t>my_data.len()</a:t>
            </a:r>
            <a:r>
              <a:rPr lang="en-US" dirty="0"/>
              <a:t> {</a:t>
            </a:r>
          </a:p>
          <a:p>
            <a:r>
              <a:rPr lang="en-US" dirty="0"/>
              <a:t>       print!("{} ", </a:t>
            </a:r>
            <a:r>
              <a:rPr lang="en-US" dirty="0" err="1"/>
              <a:t>my_data</a:t>
            </a:r>
            <a:r>
              <a:rPr lang="en-US" dirty="0"/>
              <a:t>[</a:t>
            </a:r>
            <a:r>
              <a:rPr lang="en-US" dirty="0" err="1"/>
              <a:t>i</a:t>
            </a:r>
            <a:r>
              <a:rPr lang="en-US" dirty="0"/>
              <a:t>]);</a:t>
            </a:r>
          </a:p>
          <a:p>
            <a:r>
              <a:rPr lang="en-US" dirty="0"/>
              <a:t> }</a:t>
            </a:r>
          </a:p>
          <a:p>
            <a:endParaRPr lang="en-US" dirty="0"/>
          </a:p>
          <a:p>
            <a:r>
              <a:rPr lang="en-US" dirty="0"/>
              <a:t>But that's only a minor adaptation, but worth mentioning, perhaps.</a:t>
            </a:r>
          </a:p>
          <a:p>
            <a:endParaRPr lang="en-GB" dirty="0"/>
          </a:p>
          <a:p>
            <a:r>
              <a:rPr lang="en-GB" dirty="0"/>
              <a:t>This is really just scratching the surface on traits and iterators.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1741882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Rust can solve this type of task traditionally or use some of its more idiomatic features.  Consequently, we've got sample of both types of solution.  Here's the traditional approach.</a:t>
            </a:r>
          </a:p>
          <a:p>
            <a:endParaRPr lang="en-GB" dirty="0"/>
          </a:p>
          <a:p>
            <a:r>
              <a:rPr lang="en-GB" dirty="0"/>
              <a:t>Caution is still advised though: What happens if the key is not found?  And how will we deal with it?</a:t>
            </a:r>
          </a:p>
          <a:p>
            <a:endParaRPr lang="en-GB" dirty="0"/>
          </a:p>
          <a:p>
            <a:r>
              <a:rPr lang="en-GB" dirty="0"/>
              <a:t>And, more importantly, do you notice anything interesting about the syntax?</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413813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Examine this implementation and compare with the previous version.</a:t>
            </a:r>
          </a:p>
          <a:p>
            <a:endParaRPr lang="en-GB" dirty="0"/>
          </a:p>
          <a:p>
            <a:r>
              <a:rPr lang="en-GB" dirty="0"/>
              <a:t>There's certainly a lot to discuss here!</a:t>
            </a:r>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4259890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shouldn't really be necessary to use a classic loop counter to solve this type of problem, i.e. C-style.</a:t>
            </a:r>
          </a:p>
          <a:p>
            <a:endParaRPr lang="en-GB" dirty="0"/>
          </a:p>
          <a:p>
            <a:r>
              <a:rPr lang="en-GB" dirty="0"/>
              <a:t>Which technique do you prefer? </a:t>
            </a:r>
          </a:p>
          <a:p>
            <a:endParaRPr lang="en-GB" b="1" dirty="0"/>
          </a:p>
          <a:p>
            <a:r>
              <a:rPr lang="en-GB" b="1" dirty="0"/>
              <a:t>Technical note.</a:t>
            </a:r>
          </a:p>
          <a:p>
            <a:r>
              <a:rPr lang="en-GB" b="0" dirty="0"/>
              <a:t>As discussed previously, the use of </a:t>
            </a:r>
            <a:r>
              <a:rPr lang="en-GB" b="0" dirty="0" err="1"/>
              <a:t>iter</a:t>
            </a:r>
            <a:r>
              <a:rPr lang="en-GB" b="0" dirty="0"/>
              <a:t>() is explicit here, without it, use of the implicit "</a:t>
            </a:r>
            <a:r>
              <a:rPr lang="en-GB" b="0" dirty="0" err="1"/>
              <a:t>Iter</a:t>
            </a:r>
            <a:r>
              <a:rPr lang="en-GB" b="0" dirty="0"/>
              <a:t>" trait is applied, i.e. just using: "for </a:t>
            </a:r>
            <a:r>
              <a:rPr lang="en-GB" b="0" dirty="0" err="1"/>
              <a:t>i</a:t>
            </a:r>
            <a:r>
              <a:rPr lang="en-GB" b="0" dirty="0"/>
              <a:t> in data" will suffice.</a:t>
            </a:r>
          </a:p>
          <a:p>
            <a:endParaRPr lang="en-GB" dirty="0"/>
          </a:p>
          <a:p>
            <a:r>
              <a:rPr lang="en-GB" b="1" dirty="0"/>
              <a:t>Further reading:</a:t>
            </a:r>
          </a:p>
          <a:p>
            <a:endParaRPr lang="en-GB" dirty="0"/>
          </a:p>
          <a:p>
            <a:r>
              <a:rPr lang="en-GB" dirty="0"/>
              <a:t>https://doc.rust-lang.org/std/iter/trait.Iterator.html#method.fold</a:t>
            </a:r>
          </a:p>
          <a:p>
            <a:r>
              <a:rPr lang="en-GB" dirty="0"/>
              <a:t>https://doc.rust-lang.org/std/iter/trait.Iterator.html#method.sum</a:t>
            </a:r>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2293089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creating simple Rust programs to demonstrate correct use of compound types such as an array.</a:t>
            </a:r>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1010717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Rust, keywords are separated into three distinct categories.</a:t>
            </a:r>
          </a:p>
          <a:p>
            <a:endParaRPr lang="en-GB" dirty="0"/>
          </a:p>
          <a:p>
            <a:r>
              <a:rPr lang="en-GB" dirty="0"/>
              <a:t>These categories are:</a:t>
            </a:r>
          </a:p>
          <a:p>
            <a:endParaRPr lang="en-GB" dirty="0"/>
          </a:p>
          <a:p>
            <a:pPr marL="171450" indent="-171450">
              <a:buFont typeface="Arial" panose="020B0604020202020204" pitchFamily="34" charset="0"/>
              <a:buChar char="•"/>
            </a:pPr>
            <a:r>
              <a:rPr lang="en-GB" dirty="0"/>
              <a:t>Strict</a:t>
            </a:r>
          </a:p>
          <a:p>
            <a:pPr marL="171450" indent="-171450">
              <a:buFont typeface="Arial" panose="020B0604020202020204" pitchFamily="34" charset="0"/>
              <a:buChar char="•"/>
            </a:pPr>
            <a:r>
              <a:rPr lang="en-GB" dirty="0"/>
              <a:t>Reserved</a:t>
            </a:r>
          </a:p>
          <a:p>
            <a:pPr marL="171450" indent="-171450">
              <a:buFont typeface="Arial" panose="020B0604020202020204" pitchFamily="34" charset="0"/>
              <a:buChar char="•"/>
            </a:pPr>
            <a:r>
              <a:rPr lang="en-GB" dirty="0"/>
              <a:t>Weak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Each category refers to the keywords level of restriction in terms of naming identifiers, e.g. items, variables, labels, crates etc.</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detail then: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Strict	- cannot be used for naming identifiers</a:t>
            </a:r>
          </a:p>
          <a:p>
            <a:pPr marL="171450" indent="-171450">
              <a:buFont typeface="Arial" panose="020B0604020202020204" pitchFamily="34" charset="0"/>
              <a:buChar char="•"/>
            </a:pPr>
            <a:r>
              <a:rPr lang="en-GB" dirty="0"/>
              <a:t>Reserved 	- at time of writing, these keywords are reserved for </a:t>
            </a:r>
            <a:r>
              <a:rPr lang="en-GB" i="1" dirty="0"/>
              <a:t>future</a:t>
            </a:r>
            <a:r>
              <a:rPr lang="en-GB" dirty="0"/>
              <a:t> use (to make existing code forward-compatible with new Rust language development)</a:t>
            </a:r>
          </a:p>
          <a:p>
            <a:pPr marL="171450" indent="-171450">
              <a:buFont typeface="Arial" panose="020B0604020202020204" pitchFamily="34" charset="0"/>
              <a:buChar char="•"/>
            </a:pPr>
            <a:r>
              <a:rPr lang="en-GB" dirty="0"/>
              <a:t>Weak	- only have special meaning in particular contexts, so may be usable as an identifier ("union" is the quoted example of this)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it is possible to use </a:t>
            </a:r>
            <a:r>
              <a:rPr lang="en-GB" i="1" dirty="0"/>
              <a:t>raw</a:t>
            </a:r>
            <a:r>
              <a:rPr lang="en-GB" dirty="0"/>
              <a:t> identifiers.  A raw identifier allows you to use keywords as an identifier; simply prefix the keyword with "r#".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For example…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err="1"/>
              <a:t>fn</a:t>
            </a:r>
            <a:r>
              <a:rPr lang="en-GB" b="1" dirty="0"/>
              <a:t> move() {</a:t>
            </a:r>
          </a:p>
          <a:p>
            <a:pPr marL="0" indent="0">
              <a:buFont typeface="Arial" panose="020B0604020202020204" pitchFamily="34" charset="0"/>
              <a:buNone/>
            </a:pPr>
            <a:r>
              <a:rPr lang="en-GB" b="1" dirty="0"/>
              <a:t>     //do something…</a:t>
            </a:r>
          </a:p>
          <a:p>
            <a:pPr marL="0" indent="0">
              <a:buFont typeface="Arial" panose="020B0604020202020204" pitchFamily="34" charset="0"/>
              <a:buNone/>
            </a:pPr>
            <a:r>
              <a:rPr lang="en-GB" b="1"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i="1" dirty="0"/>
              <a:t>won't </a:t>
            </a:r>
            <a:r>
              <a:rPr lang="en-GB" dirty="0"/>
              <a:t>compile.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However, this </a:t>
            </a:r>
            <a:r>
              <a:rPr lang="en-GB" i="1" dirty="0"/>
              <a:t>will</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fn</a:t>
            </a:r>
            <a:r>
              <a:rPr lang="en-GB" dirty="0"/>
              <a:t> </a:t>
            </a:r>
            <a:r>
              <a:rPr lang="en-GB" b="1" dirty="0" err="1"/>
              <a:t>r#</a:t>
            </a:r>
            <a:r>
              <a:rPr lang="en-GB" dirty="0" err="1"/>
              <a:t>move</a:t>
            </a:r>
            <a:r>
              <a:rPr lang="en-GB" dirty="0"/>
              <a:t>() {</a:t>
            </a:r>
          </a:p>
          <a:p>
            <a:pPr marL="0" indent="0">
              <a:buFont typeface="Arial" panose="020B0604020202020204" pitchFamily="34" charset="0"/>
              <a:buNone/>
            </a:pPr>
            <a:r>
              <a:rPr lang="en-GB" dirty="0"/>
              <a:t>     //do something…</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the "r#" must also be used on the function call itself.</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452177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Rust arrays are not dissimilar to their equivalents in such languages as C.  Each array element is stored in contiguous (adjacent) memory addresses on the stack and their length is known at compile time because it is specified as part of its signature, e.g.</a:t>
            </a:r>
          </a:p>
          <a:p>
            <a:endParaRPr lang="en-GB" dirty="0"/>
          </a:p>
          <a:p>
            <a:r>
              <a:rPr lang="en-GB" sz="1200" dirty="0" err="1">
                <a:latin typeface="Consolas" panose="020B0609020204030204" pitchFamily="49" charset="0"/>
              </a:rPr>
              <a:t>my_data</a:t>
            </a:r>
            <a:r>
              <a:rPr lang="en-GB" sz="1200" dirty="0">
                <a:latin typeface="Consolas" panose="020B0609020204030204" pitchFamily="49" charset="0"/>
              </a:rPr>
              <a:t>: [</a:t>
            </a:r>
            <a:r>
              <a:rPr lang="en-GB" sz="1200" dirty="0">
                <a:solidFill>
                  <a:srgbClr val="0070C0"/>
                </a:solidFill>
                <a:latin typeface="Consolas" panose="020B0609020204030204" pitchFamily="49" charset="0"/>
              </a:rPr>
              <a:t>i32</a:t>
            </a:r>
            <a:r>
              <a:rPr lang="en-GB" sz="1200" dirty="0">
                <a:latin typeface="Consolas" panose="020B0609020204030204" pitchFamily="49" charset="0"/>
              </a:rPr>
              <a:t>; </a:t>
            </a:r>
            <a:r>
              <a:rPr lang="en-GB" sz="1200" b="1" dirty="0">
                <a:latin typeface="Consolas" panose="020B0609020204030204" pitchFamily="49" charset="0"/>
              </a:rPr>
              <a:t>6</a:t>
            </a:r>
            <a:r>
              <a:rPr lang="en-GB" sz="1200" dirty="0">
                <a:latin typeface="Consolas" panose="020B0609020204030204" pitchFamily="49" charset="0"/>
              </a:rPr>
              <a:t>] </a:t>
            </a:r>
          </a:p>
          <a:p>
            <a:endParaRPr lang="en-GB" sz="1200" dirty="0">
              <a:latin typeface="Consolas" panose="020B0609020204030204" pitchFamily="49" charset="0"/>
            </a:endParaRPr>
          </a:p>
          <a:p>
            <a:r>
              <a:rPr lang="en-GB" sz="1200" dirty="0">
                <a:latin typeface="Consolas" panose="020B0609020204030204" pitchFamily="49" charset="0"/>
              </a:rPr>
              <a:t>i32 is the Type ("T")</a:t>
            </a:r>
          </a:p>
          <a:p>
            <a:r>
              <a:rPr lang="en-GB" sz="1200" dirty="0">
                <a:latin typeface="Consolas" panose="020B0609020204030204" pitchFamily="49" charset="0"/>
              </a:rPr>
              <a:t>6 is the length ("N")</a:t>
            </a:r>
          </a:p>
          <a:p>
            <a:endParaRPr lang="en-GB" dirty="0"/>
          </a:p>
          <a:p>
            <a:r>
              <a:rPr lang="en-GB" dirty="0"/>
              <a:t>Consequently, when the </a:t>
            </a:r>
            <a:r>
              <a:rPr lang="en-GB" dirty="0" err="1"/>
              <a:t>size_of_val</a:t>
            </a:r>
            <a:r>
              <a:rPr lang="en-GB" dirty="0"/>
              <a:t>() function is used in the std crate, it will return the size of the pointed-to value in bytes; in this example it is 24 bytes because we have an array of 6 32-bit integers and each integer type required 4 bytes.</a:t>
            </a:r>
          </a:p>
          <a:p>
            <a:endParaRPr lang="en-GB" dirty="0"/>
          </a:p>
          <a:p>
            <a:r>
              <a:rPr lang="en-GB" dirty="0"/>
              <a:t>Similarly, the </a:t>
            </a:r>
            <a:r>
              <a:rPr lang="en-GB" dirty="0" err="1"/>
              <a:t>len</a:t>
            </a:r>
            <a:r>
              <a:rPr lang="en-GB" dirty="0"/>
              <a:t>() function can be used to return the "length" or number of elements in the array (6).</a:t>
            </a:r>
          </a:p>
          <a:p>
            <a:endParaRPr lang="en-GB" dirty="0"/>
          </a:p>
          <a:p>
            <a:r>
              <a:rPr lang="en-GB" dirty="0"/>
              <a:t>In common with many other languages, array elements are accessed via their index, with the array starting at 0.     Unlike C, an attempt to access elements which are considered "out of bounds" will result in a compile-time error if a literal is used, e.g.</a:t>
            </a:r>
          </a:p>
          <a:p>
            <a:endParaRPr lang="en-GB" dirty="0"/>
          </a:p>
          <a:p>
            <a:r>
              <a:rPr lang="en-GB" dirty="0"/>
              <a:t>C:\Users\QA\rust&gt;rustc myarray.rs</a:t>
            </a:r>
          </a:p>
          <a:p>
            <a:r>
              <a:rPr lang="en-GB" dirty="0"/>
              <a:t>error: this operation will panic at runtime</a:t>
            </a:r>
          </a:p>
          <a:p>
            <a:r>
              <a:rPr lang="en-GB" dirty="0"/>
              <a:t> --&gt; myarray.rs:6:35</a:t>
            </a:r>
          </a:p>
          <a:p>
            <a:r>
              <a:rPr lang="en-GB" dirty="0"/>
              <a:t>  |</a:t>
            </a:r>
          </a:p>
          <a:p>
            <a:r>
              <a:rPr lang="en-GB" dirty="0"/>
              <a:t>6 |     </a:t>
            </a:r>
            <a:r>
              <a:rPr lang="en-GB" dirty="0" err="1"/>
              <a:t>println</a:t>
            </a:r>
            <a:r>
              <a:rPr lang="en-GB" dirty="0"/>
              <a:t>!("1st element is {}", </a:t>
            </a:r>
            <a:r>
              <a:rPr lang="en-GB" dirty="0" err="1"/>
              <a:t>my_data</a:t>
            </a:r>
            <a:r>
              <a:rPr lang="en-GB" dirty="0"/>
              <a:t>[6]);</a:t>
            </a:r>
          </a:p>
          <a:p>
            <a:r>
              <a:rPr lang="en-GB" dirty="0"/>
              <a:t>  |                                   ^^^^^^^^^^ index out of bounds: the length is 6 but the index is 6</a:t>
            </a:r>
          </a:p>
          <a:p>
            <a:r>
              <a:rPr lang="en-GB" dirty="0"/>
              <a:t>  |</a:t>
            </a:r>
          </a:p>
          <a:p>
            <a:r>
              <a:rPr lang="en-GB" dirty="0"/>
              <a:t>  = note: `#[deny(</a:t>
            </a:r>
            <a:r>
              <a:rPr lang="en-GB" dirty="0" err="1"/>
              <a:t>unconditional_panic</a:t>
            </a:r>
            <a:r>
              <a:rPr lang="en-GB" dirty="0"/>
              <a:t>)]` on by default</a:t>
            </a:r>
          </a:p>
          <a:p>
            <a:endParaRPr lang="en-GB" dirty="0"/>
          </a:p>
          <a:p>
            <a:r>
              <a:rPr lang="en-GB" dirty="0"/>
              <a:t>error: aborting due to previous error</a:t>
            </a:r>
          </a:p>
          <a:p>
            <a:endParaRPr lang="en-GB" dirty="0"/>
          </a:p>
          <a:p>
            <a:endParaRPr lang="en-GB" dirty="0"/>
          </a:p>
          <a:p>
            <a:r>
              <a:rPr lang="en-GB" dirty="0"/>
              <a:t>In this example, trying to print element "6" is considered to be an invalid array element access.   </a:t>
            </a:r>
          </a:p>
          <a:p>
            <a:endParaRPr lang="en-GB" dirty="0"/>
          </a:p>
          <a:p>
            <a:endParaRPr lang="en-GB" b="1" dirty="0"/>
          </a:p>
          <a:p>
            <a:r>
              <a:rPr lang="en-GB" b="1" dirty="0"/>
              <a:t>Technical note</a:t>
            </a:r>
          </a:p>
          <a:p>
            <a:r>
              <a:rPr lang="en-GB" dirty="0"/>
              <a:t>It is possible to modify compilation settings so that this type of code is allowed to compile and result in a run-time error – essentially a "panic".   By having the </a:t>
            </a:r>
            <a:r>
              <a:rPr lang="en-US" dirty="0"/>
              <a:t>#[deny(unconditional_panic)] "on" by default, such errors are caught earlier, i.e. at compile time.</a:t>
            </a:r>
            <a:endParaRPr lang="en-GB" dirty="0"/>
          </a:p>
          <a:p>
            <a:endParaRPr lang="en-GB" dirty="0"/>
          </a:p>
          <a:p>
            <a:endParaRPr lang="en-GB" dirty="0"/>
          </a:p>
          <a:p>
            <a:r>
              <a:rPr lang="en-GB" b="1" dirty="0"/>
              <a:t>Further reading:</a:t>
            </a:r>
          </a:p>
          <a:p>
            <a:r>
              <a:rPr lang="en-GB" dirty="0"/>
              <a:t>https://doc.rust-lang.org/stable/rust-by-example/primitives/array.html</a:t>
            </a:r>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454074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can either choose to let Rust infer the type of all elements (arrays are homogenous, of course) and its size, or we can be explicit in the declaration.</a:t>
            </a:r>
          </a:p>
          <a:p>
            <a:endParaRPr lang="en-GB" dirty="0"/>
          </a:p>
          <a:p>
            <a:r>
              <a:rPr lang="en-GB" b="1" dirty="0"/>
              <a:t>This notation is often referred to as </a:t>
            </a:r>
            <a:r>
              <a:rPr lang="en-US" b="1" i="0" dirty="0">
                <a:solidFill>
                  <a:srgbClr val="273239"/>
                </a:solidFill>
                <a:effectLst/>
                <a:latin typeface="urw-din"/>
              </a:rPr>
              <a:t>[T; N] where is T is the element type and N is the compile-time constant (i.e. fixed) size of the array.</a:t>
            </a:r>
            <a:endParaRPr lang="en-GB" b="1"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790182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the slice "</a:t>
            </a:r>
            <a:r>
              <a:rPr lang="en-GB" dirty="0" err="1"/>
              <a:t>my_slice</a:t>
            </a:r>
            <a:r>
              <a:rPr lang="en-GB" dirty="0"/>
              <a:t>" has type &amp;[i32].  It stores a </a:t>
            </a:r>
            <a:r>
              <a:rPr lang="en-GB" b="1" dirty="0"/>
              <a:t>reference</a:t>
            </a:r>
            <a:r>
              <a:rPr lang="en-GB" dirty="0"/>
              <a:t> to the first element in the array, </a:t>
            </a:r>
            <a:r>
              <a:rPr lang="en-GB" dirty="0" err="1"/>
              <a:t>my_data</a:t>
            </a:r>
            <a:r>
              <a:rPr lang="en-GB" dirty="0"/>
              <a:t>[1] and a length of 3 (calculated from the 1..4 expression).   </a:t>
            </a:r>
          </a:p>
          <a:p>
            <a:endParaRPr lang="en-GB" dirty="0"/>
          </a:p>
          <a:p>
            <a:r>
              <a:rPr lang="en-GB" b="1" dirty="0"/>
              <a:t>Note.</a:t>
            </a:r>
          </a:p>
          <a:p>
            <a:endParaRPr lang="en-GB" dirty="0"/>
          </a:p>
          <a:p>
            <a:r>
              <a:rPr lang="en-GB" dirty="0"/>
              <a:t>The ending index (4) in the slice expression [1..4] is not inclusive.   So, [1..4] means from index position 1 up to (but not including) index position 4; this is a very Pythonic approach.   Later on we will revisit this and show you some alternative techniques which are more inclusive.</a:t>
            </a:r>
          </a:p>
          <a:p>
            <a:endParaRPr lang="en-GB" dirty="0"/>
          </a:p>
          <a:p>
            <a:endParaRPr lang="en-GB" dirty="0"/>
          </a:p>
          <a:p>
            <a:endParaRPr lang="en-GB" dirty="0"/>
          </a:p>
          <a:p>
            <a:r>
              <a:rPr lang="en-GB" dirty="0"/>
              <a:t>Accessing the first element [0] in the slice will access the value 20.</a:t>
            </a:r>
          </a:p>
          <a:p>
            <a:endParaRPr lang="en-GB" dirty="0"/>
          </a:p>
          <a:p>
            <a:r>
              <a:rPr lang="en-GB" dirty="0"/>
              <a:t>In summary, the slice created here is simply a reference to part of the original "</a:t>
            </a:r>
            <a:r>
              <a:rPr lang="en-GB" dirty="0" err="1"/>
              <a:t>my_data</a:t>
            </a:r>
            <a:r>
              <a:rPr lang="en-GB" dirty="0"/>
              <a:t>" array.</a:t>
            </a:r>
          </a:p>
          <a:p>
            <a:endParaRPr lang="en-GB" dirty="0"/>
          </a:p>
          <a:p>
            <a:r>
              <a:rPr lang="en-GB" dirty="0"/>
              <a:t>We'll explore arrays in greater depth in later chapters and slices will reappear in our exploration of strings.</a:t>
            </a:r>
          </a:p>
          <a:p>
            <a:endParaRPr lang="en-GB" dirty="0"/>
          </a:p>
          <a:p>
            <a:endParaRPr lang="en-GB" dirty="0"/>
          </a:p>
          <a:p>
            <a:endParaRPr lang="en-GB" dirty="0"/>
          </a:p>
          <a:p>
            <a:endParaRPr lang="en-GB" dirty="0"/>
          </a:p>
          <a:p>
            <a:r>
              <a:rPr lang="en-GB" b="1" dirty="0"/>
              <a:t>Further reading:</a:t>
            </a:r>
          </a:p>
          <a:p>
            <a:r>
              <a:rPr lang="en-GB" dirty="0"/>
              <a:t>https://doc.rust-lang.org/stable/rust-by-example/primitives/array.html</a:t>
            </a:r>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3913079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this isn't a problem with attempting to modify the content of array element [0] – the "mut" (mutable) keyword has been used correctly.  No, this is an issue of trying to modify an uninitialized array – something Rust won't allow.</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774940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1421954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Interesting question: What happens if we don't unwrap the nth character?</a:t>
            </a:r>
          </a:p>
          <a:p>
            <a:endParaRPr lang="en-GB" dirty="0"/>
          </a:p>
          <a:p>
            <a:r>
              <a:rPr lang="en-GB" dirty="0"/>
              <a:t>And </a:t>
            </a:r>
            <a:r>
              <a:rPr lang="en-GB"/>
              <a:t>some other interesting questions: </a:t>
            </a:r>
            <a:r>
              <a:rPr lang="en-GB" dirty="0"/>
              <a:t>Could the unwrap fail?  And under what circumstances?  What would happen?</a:t>
            </a:r>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406583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may argue that C doesn't really support multi-dimensional arrays and it really creates arrays of arrays.</a:t>
            </a:r>
          </a:p>
          <a:p>
            <a:r>
              <a:rPr lang="en-GB" dirty="0"/>
              <a:t>Some may even argue that it's all pointer arithmetic "under the hood" anyway, so why use [ ] notation at all?</a:t>
            </a:r>
          </a:p>
          <a:p>
            <a:endParaRPr lang="en-GB" dirty="0"/>
          </a:p>
          <a:p>
            <a:r>
              <a:rPr lang="en-GB" dirty="0"/>
              <a:t>The answer, of course, is convenience (and sometimes just for readability's sake).   But crucially, C doesn't perform bounds checking at compile time and invalid indexes can be used.</a:t>
            </a:r>
          </a:p>
          <a:p>
            <a:endParaRPr lang="en-GB" dirty="0"/>
          </a:p>
          <a:p>
            <a:r>
              <a:rPr lang="en-GB" dirty="0"/>
              <a:t>In Rust, declaration of multi-dimensional arrays is a little different due to the nesting of the square brackets.  In this example:</a:t>
            </a:r>
          </a:p>
          <a:p>
            <a:endParaRPr lang="en-GB" dirty="0"/>
          </a:p>
          <a:p>
            <a:r>
              <a:rPr lang="en-US" sz="1200" b="1" dirty="0">
                <a:solidFill>
                  <a:srgbClr val="000000"/>
                </a:solidFill>
                <a:effectLst/>
                <a:highlight>
                  <a:srgbClr val="FFFF00"/>
                </a:highlight>
                <a:latin typeface="Consolas" panose="020B0609020204030204" pitchFamily="49" charset="0"/>
              </a:rPr>
              <a:t>[[</a:t>
            </a:r>
            <a:r>
              <a:rPr lang="en-US" sz="1200" b="1" dirty="0">
                <a:solidFill>
                  <a:srgbClr val="00007F"/>
                </a:solidFill>
                <a:effectLst/>
                <a:highlight>
                  <a:srgbClr val="FFFF00"/>
                </a:highlight>
                <a:latin typeface="Consolas" panose="020B0609020204030204" pitchFamily="49" charset="0"/>
              </a:rPr>
              <a:t>i32</a:t>
            </a:r>
            <a:r>
              <a:rPr lang="en-US" sz="1200" b="1" dirty="0">
                <a:solidFill>
                  <a:srgbClr val="000000"/>
                </a:solidFill>
                <a:effectLst/>
                <a:highlight>
                  <a:srgbClr val="FFFF00"/>
                </a:highlight>
                <a:latin typeface="Consolas" panose="020B0609020204030204" pitchFamily="49" charset="0"/>
              </a:rPr>
              <a:t>; </a:t>
            </a:r>
            <a:r>
              <a:rPr lang="en-US" sz="1200" b="1" dirty="0">
                <a:solidFill>
                  <a:srgbClr val="007F7F"/>
                </a:solidFill>
                <a:effectLst/>
                <a:highlight>
                  <a:srgbClr val="FFFF00"/>
                </a:highlight>
                <a:latin typeface="Consolas" panose="020B0609020204030204" pitchFamily="49" charset="0"/>
              </a:rPr>
              <a:t>3</a:t>
            </a:r>
            <a:r>
              <a:rPr lang="en-US" sz="1200" b="1" dirty="0">
                <a:solidFill>
                  <a:srgbClr val="000000"/>
                </a:solidFill>
                <a:effectLst/>
                <a:highlight>
                  <a:srgbClr val="FFFF00"/>
                </a:highlight>
                <a:latin typeface="Consolas" panose="020B0609020204030204" pitchFamily="49" charset="0"/>
              </a:rPr>
              <a:t>]; </a:t>
            </a:r>
            <a:r>
              <a:rPr lang="en-US" sz="1200" b="1" dirty="0">
                <a:solidFill>
                  <a:srgbClr val="007F7F"/>
                </a:solidFill>
                <a:effectLst/>
                <a:highlight>
                  <a:srgbClr val="FFFF00"/>
                </a:highlight>
                <a:latin typeface="Consolas" panose="020B0609020204030204" pitchFamily="49" charset="0"/>
              </a:rPr>
              <a:t>2</a:t>
            </a:r>
            <a:r>
              <a:rPr lang="en-US" sz="1200" b="1" dirty="0">
                <a:solidFill>
                  <a:srgbClr val="000000"/>
                </a:solidFill>
                <a:effectLst/>
                <a:highlight>
                  <a:srgbClr val="FFFF00"/>
                </a:highlight>
                <a:latin typeface="Consolas" panose="020B0609020204030204" pitchFamily="49" charset="0"/>
              </a:rPr>
              <a:t>]</a:t>
            </a:r>
            <a:r>
              <a:rPr lang="en-US" sz="1200" b="1" dirty="0">
                <a:solidFill>
                  <a:srgbClr val="808080"/>
                </a:solidFill>
                <a:effectLst/>
                <a:latin typeface="Consolas" panose="020B0609020204030204" pitchFamily="49" charset="0"/>
              </a:rPr>
              <a:t> </a:t>
            </a:r>
          </a:p>
          <a:p>
            <a:endParaRPr lang="en-US" sz="1200" dirty="0">
              <a:solidFill>
                <a:srgbClr val="808080"/>
              </a:solidFill>
              <a:effectLst/>
              <a:latin typeface="Consolas" panose="020B0609020204030204" pitchFamily="49" charset="0"/>
            </a:endParaRPr>
          </a:p>
          <a:p>
            <a:r>
              <a:rPr lang="en-US" sz="1200" dirty="0">
                <a:solidFill>
                  <a:srgbClr val="808080"/>
                </a:solidFill>
                <a:effectLst/>
                <a:latin typeface="Consolas" panose="020B0609020204030204" pitchFamily="49" charset="0"/>
              </a:rPr>
              <a:t>Means 3 lots of 32-bit integers, twice.  That is to say: 2 rows of 3 integers.</a:t>
            </a:r>
          </a:p>
          <a:p>
            <a:endParaRPr lang="en-US" sz="1200" dirty="0">
              <a:solidFill>
                <a:srgbClr val="808080"/>
              </a:solidFill>
              <a:effectLst/>
              <a:latin typeface="Consolas" panose="020B0609020204030204" pitchFamily="49" charset="0"/>
            </a:endParaRPr>
          </a:p>
          <a:p>
            <a:r>
              <a:rPr lang="en-US" sz="1200" dirty="0">
                <a:solidFill>
                  <a:srgbClr val="808080"/>
                </a:solidFill>
                <a:effectLst/>
                <a:latin typeface="Consolas" panose="020B0609020204030204" pitchFamily="49" charset="0"/>
              </a:rPr>
              <a:t>Higher dimensions are achievable, it just means more nesting of the dimensional sizes.</a:t>
            </a:r>
          </a:p>
          <a:p>
            <a:endParaRPr lang="en-US" sz="1200" dirty="0">
              <a:solidFill>
                <a:srgbClr val="808080"/>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3595919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6"/>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6"/>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6"/>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6"/>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6"/>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a:lstStyle/>
          <a:p>
            <a:pPr>
              <a:lnSpc>
                <a:spcPct val="100000"/>
              </a:lnSpc>
              <a:spcAft>
                <a:spcPts val="1200"/>
              </a:spcAft>
            </a:pPr>
            <a:br>
              <a:rPr lang="en-GB" dirty="0"/>
            </a:br>
            <a:r>
              <a:rPr lang="en-GB" dirty="0"/>
              <a:t>C to Rust: Chapter 9</a:t>
            </a:r>
            <a:br>
              <a:rPr lang="en-GB" dirty="0"/>
            </a:br>
            <a:r>
              <a:rPr lang="en-GB" i="1" dirty="0"/>
              <a:t>Deeper Arrays</a:t>
            </a:r>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ZACOCTORUST</a:t>
            </a:r>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AB72F3-088C-74C7-4A1A-5505F147D165}"/>
              </a:ext>
            </a:extLst>
          </p:cNvPr>
          <p:cNvSpPr>
            <a:spLocks noGrp="1"/>
          </p:cNvSpPr>
          <p:nvPr>
            <p:ph type="body" sz="quarter" idx="10"/>
          </p:nvPr>
        </p:nvSpPr>
        <p:spPr/>
        <p:txBody>
          <a:bodyPr/>
          <a:lstStyle/>
          <a:p>
            <a:r>
              <a:rPr lang="en-GB" cap="none" dirty="0"/>
              <a:t>Invalid Indexes: Compile Time</a:t>
            </a:r>
          </a:p>
        </p:txBody>
      </p:sp>
      <p:sp>
        <p:nvSpPr>
          <p:cNvPr id="3" name="Text Placeholder 2">
            <a:extLst>
              <a:ext uri="{FF2B5EF4-FFF2-40B4-BE49-F238E27FC236}">
                <a16:creationId xmlns:a16="http://schemas.microsoft.com/office/drawing/2014/main" id="{172B8352-5F7C-CCE6-93E1-A35A5B6318E1}"/>
              </a:ext>
            </a:extLst>
          </p:cNvPr>
          <p:cNvSpPr>
            <a:spLocks noGrp="1"/>
          </p:cNvSpPr>
          <p:nvPr>
            <p:ph type="body" sz="quarter" idx="15"/>
          </p:nvPr>
        </p:nvSpPr>
        <p:spPr>
          <a:xfrm>
            <a:off x="4722811" y="411833"/>
            <a:ext cx="7084406" cy="4094163"/>
          </a:xfrm>
        </p:spPr>
        <p:txBody>
          <a:bodyPr/>
          <a:lstStyle/>
          <a:p>
            <a:r>
              <a:rPr lang="en-GB" b="1" dirty="0"/>
              <a:t>Unlike C, Rust will check attempts to access memory beyond the array's allocation on the stack…</a:t>
            </a:r>
          </a:p>
          <a:p>
            <a:endParaRPr lang="en-GB" dirty="0"/>
          </a:p>
          <a:p>
            <a:endParaRPr lang="en-GB" dirty="0"/>
          </a:p>
          <a:p>
            <a:endParaRPr lang="en-GB" dirty="0"/>
          </a:p>
          <a:p>
            <a:endParaRPr lang="en-GB" dirty="0"/>
          </a:p>
          <a:p>
            <a:endParaRPr lang="en-GB" dirty="0"/>
          </a:p>
          <a:p>
            <a:endParaRPr lang="en-GB" dirty="0"/>
          </a:p>
          <a:p>
            <a:r>
              <a:rPr lang="en-GB" b="1" dirty="0"/>
              <a:t>Above</a:t>
            </a:r>
            <a:r>
              <a:rPr lang="en-GB" dirty="0"/>
              <a:t>, C will have </a:t>
            </a:r>
            <a:r>
              <a:rPr lang="en-GB" b="1" dirty="0"/>
              <a:t>overwritten</a:t>
            </a:r>
            <a:r>
              <a:rPr lang="en-GB" dirty="0"/>
              <a:t> adjacent stack memory to run this code; there's no checking…</a:t>
            </a:r>
          </a:p>
          <a:p>
            <a:endParaRPr lang="en-GB" dirty="0"/>
          </a:p>
          <a:p>
            <a:r>
              <a:rPr lang="en-GB" b="1" dirty="0"/>
              <a:t>By default</a:t>
            </a:r>
            <a:r>
              <a:rPr lang="en-GB" dirty="0"/>
              <a:t>, Rust checks for invalid references at compile-time to </a:t>
            </a:r>
            <a:r>
              <a:rPr lang="en-GB" b="1" dirty="0"/>
              <a:t>prevent</a:t>
            </a:r>
            <a:r>
              <a:rPr lang="en-GB" dirty="0"/>
              <a:t> potential run-time "</a:t>
            </a:r>
            <a:r>
              <a:rPr lang="en-GB" b="1" dirty="0"/>
              <a:t>panic</a:t>
            </a:r>
            <a:r>
              <a:rPr lang="en-GB" dirty="0"/>
              <a:t>"…</a:t>
            </a:r>
          </a:p>
          <a:p>
            <a:endParaRPr lang="en-GB" dirty="0"/>
          </a:p>
          <a:p>
            <a:endParaRPr lang="en-GB" dirty="0"/>
          </a:p>
          <a:p>
            <a:endParaRPr lang="en-GB" dirty="0"/>
          </a:p>
          <a:p>
            <a:endParaRPr lang="en-GB" dirty="0"/>
          </a:p>
          <a:p>
            <a:endParaRPr lang="en-GB" dirty="0"/>
          </a:p>
          <a:p>
            <a:r>
              <a:rPr lang="en-GB" b="1" dirty="0"/>
              <a:t>Above</a:t>
            </a:r>
            <a:r>
              <a:rPr lang="en-GB" dirty="0"/>
              <a:t>: This will </a:t>
            </a:r>
            <a:r>
              <a:rPr lang="en-GB" b="1" dirty="0"/>
              <a:t>not</a:t>
            </a:r>
            <a:r>
              <a:rPr lang="en-GB" dirty="0"/>
              <a:t> successfully compile (it's an OOB error).</a:t>
            </a:r>
          </a:p>
          <a:p>
            <a:endParaRPr lang="en-GB" dirty="0"/>
          </a:p>
          <a:p>
            <a:endParaRPr lang="en-GB" dirty="0"/>
          </a:p>
        </p:txBody>
      </p:sp>
      <p:sp>
        <p:nvSpPr>
          <p:cNvPr id="4" name="TextBox 3">
            <a:extLst>
              <a:ext uri="{FF2B5EF4-FFF2-40B4-BE49-F238E27FC236}">
                <a16:creationId xmlns:a16="http://schemas.microsoft.com/office/drawing/2014/main" id="{91006CE0-D4C7-C3E4-EDFB-747843D0628F}"/>
              </a:ext>
            </a:extLst>
          </p:cNvPr>
          <p:cNvSpPr txBox="1"/>
          <p:nvPr/>
        </p:nvSpPr>
        <p:spPr>
          <a:xfrm>
            <a:off x="4722811" y="1164616"/>
            <a:ext cx="6095609" cy="1222324"/>
          </a:xfrm>
          <a:prstGeom prst="rect">
            <a:avLst/>
          </a:prstGeom>
          <a:solidFill>
            <a:schemeClr val="accent6">
              <a:lumMod val="20000"/>
              <a:lumOff val="80000"/>
            </a:schemeClr>
          </a:solidFill>
        </p:spPr>
        <p:txBody>
          <a:bodyPr vert="horz" wrap="square" lIns="0" tIns="0" rIns="0" bIns="0" rtlCol="0" anchor="t" anchorCtr="0">
            <a:normAutofit/>
          </a:bodyPr>
          <a:lstStyle/>
          <a:p>
            <a:pPr algn="l"/>
            <a:endParaRPr lang="en-GB" sz="1600" dirty="0">
              <a:latin typeface="Consolas" panose="020B0609020204030204" pitchFamily="49" charset="0"/>
            </a:endParaRPr>
          </a:p>
          <a:p>
            <a:pPr algn="l"/>
            <a:r>
              <a:rPr lang="en-US" sz="1600" dirty="0">
                <a:solidFill>
                  <a:srgbClr val="0070C0"/>
                </a:solidFill>
                <a:latin typeface="Consolas" panose="020B0609020204030204" pitchFamily="49" charset="0"/>
              </a:rPr>
              <a:t>    int</a:t>
            </a:r>
            <a:r>
              <a:rPr lang="en-US" sz="1600" dirty="0">
                <a:latin typeface="Consolas" panose="020B0609020204030204" pitchFamily="49" charset="0"/>
              </a:rPr>
              <a:t> </a:t>
            </a:r>
            <a:r>
              <a:rPr lang="en-US" sz="1600" dirty="0" err="1">
                <a:latin typeface="Consolas" panose="020B0609020204030204" pitchFamily="49" charset="0"/>
              </a:rPr>
              <a:t>my_data</a:t>
            </a:r>
            <a:r>
              <a:rPr lang="en-US" sz="1600" dirty="0">
                <a:latin typeface="Consolas" panose="020B0609020204030204" pitchFamily="49" charset="0"/>
              </a:rPr>
              <a:t>[] = </a:t>
            </a:r>
            <a:r>
              <a:rPr lang="en-US" sz="1600" dirty="0">
                <a:solidFill>
                  <a:srgbClr val="FF0000"/>
                </a:solidFill>
                <a:latin typeface="Consolas" panose="020B0609020204030204" pitchFamily="49" charset="0"/>
              </a:rPr>
              <a:t>{</a:t>
            </a:r>
            <a:r>
              <a:rPr lang="en-US" sz="1600" dirty="0">
                <a:latin typeface="Consolas" panose="020B0609020204030204" pitchFamily="49" charset="0"/>
              </a:rPr>
              <a:t>10, 20, 30, 40, 50</a:t>
            </a:r>
            <a:r>
              <a:rPr lang="en-US" sz="1600" dirty="0">
                <a:solidFill>
                  <a:srgbClr val="FF0000"/>
                </a:solidFill>
                <a:latin typeface="Consolas" panose="020B0609020204030204" pitchFamily="49" charset="0"/>
              </a:rPr>
              <a:t>}</a:t>
            </a:r>
            <a:r>
              <a:rPr lang="en-US" sz="1600" dirty="0">
                <a:latin typeface="Consolas" panose="020B0609020204030204" pitchFamily="49" charset="0"/>
              </a:rPr>
              <a:t>;</a:t>
            </a:r>
          </a:p>
          <a:p>
            <a:pPr algn="l"/>
            <a:r>
              <a:rPr lang="en-US" sz="1600" dirty="0">
                <a:latin typeface="Consolas" panose="020B0609020204030204" pitchFamily="49" charset="0"/>
              </a:rPr>
              <a:t>    </a:t>
            </a:r>
            <a:r>
              <a:rPr lang="en-US" sz="1600" dirty="0" err="1">
                <a:latin typeface="Consolas" panose="020B0609020204030204" pitchFamily="49" charset="0"/>
              </a:rPr>
              <a:t>my_data</a:t>
            </a:r>
            <a:r>
              <a:rPr lang="en-US" sz="1600" b="1" dirty="0">
                <a:solidFill>
                  <a:srgbClr val="FF0000"/>
                </a:solidFill>
                <a:highlight>
                  <a:srgbClr val="FFFF00"/>
                </a:highlight>
                <a:latin typeface="Consolas" panose="020B0609020204030204" pitchFamily="49" charset="0"/>
              </a:rPr>
              <a:t>[</a:t>
            </a:r>
            <a:r>
              <a:rPr lang="en-US" sz="1600" b="1" dirty="0">
                <a:highlight>
                  <a:srgbClr val="FFFF00"/>
                </a:highlight>
                <a:latin typeface="Consolas" panose="020B0609020204030204" pitchFamily="49" charset="0"/>
              </a:rPr>
              <a:t>5</a:t>
            </a:r>
            <a:r>
              <a:rPr lang="en-US" sz="1600" b="1" dirty="0">
                <a:solidFill>
                  <a:srgbClr val="FF0000"/>
                </a:solidFill>
                <a:highlight>
                  <a:srgbClr val="FFFF00"/>
                </a:highlight>
                <a:latin typeface="Consolas" panose="020B0609020204030204" pitchFamily="49" charset="0"/>
              </a:rPr>
              <a:t>]</a:t>
            </a:r>
            <a:r>
              <a:rPr lang="en-US" sz="1600" b="1" dirty="0">
                <a:latin typeface="Consolas" panose="020B0609020204030204" pitchFamily="49" charset="0"/>
              </a:rPr>
              <a:t> </a:t>
            </a:r>
            <a:r>
              <a:rPr lang="en-US" sz="1600" dirty="0">
                <a:latin typeface="Consolas" panose="020B0609020204030204" pitchFamily="49" charset="0"/>
              </a:rPr>
              <a:t>= -99; </a:t>
            </a:r>
          </a:p>
          <a:p>
            <a:pPr algn="l"/>
            <a:r>
              <a:rPr lang="en-US" sz="1600" dirty="0">
                <a:latin typeface="Consolas" panose="020B0609020204030204" pitchFamily="49" charset="0"/>
              </a:rPr>
              <a:t>    </a:t>
            </a:r>
            <a:r>
              <a:rPr lang="en-US" sz="1600" dirty="0" err="1">
                <a:latin typeface="Consolas" panose="020B0609020204030204" pitchFamily="49" charset="0"/>
              </a:rPr>
              <a:t>printf</a:t>
            </a:r>
            <a:r>
              <a:rPr lang="en-US" sz="1600" dirty="0">
                <a:solidFill>
                  <a:srgbClr val="000000"/>
                </a:solidFill>
                <a:latin typeface="Consolas" panose="020B0609020204030204" pitchFamily="49" charset="0"/>
              </a:rPr>
              <a:t>(</a:t>
            </a:r>
            <a:r>
              <a:rPr lang="en-US" sz="1600" dirty="0">
                <a:solidFill>
                  <a:srgbClr val="0070C0"/>
                </a:solidFill>
                <a:latin typeface="Consolas" panose="020B0609020204030204" pitchFamily="49" charset="0"/>
              </a:rPr>
              <a:t>"Data in 6th element is %d"</a:t>
            </a:r>
            <a:r>
              <a:rPr lang="en-US" sz="1600" dirty="0">
                <a:solidFill>
                  <a:srgbClr val="000000"/>
                </a:solidFill>
                <a:latin typeface="Consolas" panose="020B0609020204030204" pitchFamily="49" charset="0"/>
              </a:rPr>
              <a:t>,</a:t>
            </a:r>
            <a:r>
              <a:rPr lang="en-US" sz="1600" dirty="0">
                <a:solidFill>
                  <a:srgbClr val="0070C0"/>
                </a:solidFill>
                <a:latin typeface="Consolas" panose="020B0609020204030204" pitchFamily="49" charset="0"/>
              </a:rPr>
              <a:t> </a:t>
            </a:r>
            <a:r>
              <a:rPr lang="en-US" sz="1600" dirty="0" err="1">
                <a:latin typeface="Consolas" panose="020B0609020204030204" pitchFamily="49" charset="0"/>
              </a:rPr>
              <a:t>my_data</a:t>
            </a:r>
            <a:r>
              <a:rPr lang="en-US" sz="1600" dirty="0">
                <a:latin typeface="Consolas" panose="020B0609020204030204" pitchFamily="49" charset="0"/>
              </a:rPr>
              <a:t>[5]</a:t>
            </a:r>
            <a:r>
              <a:rPr lang="en-US" sz="1600" dirty="0">
                <a:solidFill>
                  <a:srgbClr val="FF0000"/>
                </a:solidFill>
                <a:latin typeface="Consolas" panose="020B0609020204030204" pitchFamily="49" charset="0"/>
              </a:rPr>
              <a:t>)</a:t>
            </a:r>
            <a:r>
              <a:rPr lang="en-US" sz="1600" dirty="0">
                <a:latin typeface="Consolas" panose="020B0609020204030204" pitchFamily="49" charset="0"/>
              </a:rPr>
              <a:t>; </a:t>
            </a:r>
          </a:p>
          <a:p>
            <a:pPr algn="l"/>
            <a:endParaRPr lang="en-GB" sz="1600" dirty="0">
              <a:latin typeface="Consolas" panose="020B0609020204030204" pitchFamily="49" charset="0"/>
            </a:endParaRPr>
          </a:p>
        </p:txBody>
      </p:sp>
      <p:pic>
        <p:nvPicPr>
          <p:cNvPr id="5" name="Picture 4">
            <a:extLst>
              <a:ext uri="{FF2B5EF4-FFF2-40B4-BE49-F238E27FC236}">
                <a16:creationId xmlns:a16="http://schemas.microsoft.com/office/drawing/2014/main" id="{4ECD45A8-0EC9-F4CB-768E-8827A739864F}"/>
              </a:ext>
            </a:extLst>
          </p:cNvPr>
          <p:cNvPicPr>
            <a:picLocks noChangeAspect="1"/>
          </p:cNvPicPr>
          <p:nvPr/>
        </p:nvPicPr>
        <p:blipFill>
          <a:blip r:embed="rId3"/>
          <a:stretch>
            <a:fillRect/>
          </a:stretch>
        </p:blipFill>
        <p:spPr>
          <a:xfrm>
            <a:off x="11012688" y="1177422"/>
            <a:ext cx="365791" cy="379530"/>
          </a:xfrm>
          <a:prstGeom prst="rect">
            <a:avLst/>
          </a:prstGeom>
        </p:spPr>
      </p:pic>
      <p:sp>
        <p:nvSpPr>
          <p:cNvPr id="6" name="TextBox 5">
            <a:extLst>
              <a:ext uri="{FF2B5EF4-FFF2-40B4-BE49-F238E27FC236}">
                <a16:creationId xmlns:a16="http://schemas.microsoft.com/office/drawing/2014/main" id="{FD13E478-DC99-1F51-05D2-A9973E892B20}"/>
              </a:ext>
            </a:extLst>
          </p:cNvPr>
          <p:cNvSpPr txBox="1"/>
          <p:nvPr/>
        </p:nvSpPr>
        <p:spPr>
          <a:xfrm>
            <a:off x="4722810" y="4571312"/>
            <a:ext cx="6095609" cy="1365940"/>
          </a:xfrm>
          <a:prstGeom prst="rect">
            <a:avLst/>
          </a:prstGeom>
          <a:solidFill>
            <a:schemeClr val="tx1">
              <a:lumMod val="10000"/>
              <a:lumOff val="90000"/>
            </a:schemeClr>
          </a:solidFill>
        </p:spPr>
        <p:txBody>
          <a:bodyPr vert="horz" wrap="square" lIns="0" tIns="0" rIns="0" bIns="0" rtlCol="0" anchor="t" anchorCtr="0">
            <a:normAutofit/>
          </a:bodyPr>
          <a:lstStyle/>
          <a:p>
            <a:endParaRPr lang="en-US" sz="1600" b="1" dirty="0">
              <a:solidFill>
                <a:srgbClr val="00007F"/>
              </a:solidFill>
              <a:effectLst/>
              <a:latin typeface="Consolas" panose="020B0609020204030204" pitchFamily="49" charset="0"/>
            </a:endParaRPr>
          </a:p>
          <a:p>
            <a:r>
              <a:rPr lang="en-US" sz="1600" b="1" dirty="0">
                <a:solidFill>
                  <a:srgbClr val="00007F"/>
                </a:solidFill>
                <a:effectLst/>
                <a:latin typeface="Consolas" panose="020B0609020204030204" pitchFamily="49" charset="0"/>
              </a:rPr>
              <a:t>  let</a:t>
            </a:r>
            <a:r>
              <a:rPr lang="en-US" sz="1600" dirty="0">
                <a:solidFill>
                  <a:srgbClr val="808080"/>
                </a:solidFill>
                <a:effectLst/>
                <a:latin typeface="Consolas" panose="020B0609020204030204" pitchFamily="49" charset="0"/>
              </a:rPr>
              <a:t> </a:t>
            </a:r>
            <a:r>
              <a:rPr lang="en-US" sz="1600" b="1" dirty="0">
                <a:solidFill>
                  <a:srgbClr val="00007F"/>
                </a:solidFill>
                <a:latin typeface="Consolas" panose="020B0609020204030204" pitchFamily="49" charset="0"/>
              </a:rPr>
              <a:t>mut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dirty="0">
                <a:solidFill>
                  <a:srgbClr val="000000"/>
                </a:solidFill>
                <a:effectLst/>
                <a:latin typeface="Consolas" panose="020B0609020204030204" pitchFamily="49" charset="0"/>
              </a:rPr>
              <a:t>: [</a:t>
            </a:r>
            <a:r>
              <a:rPr lang="en-US" sz="1600" b="1" dirty="0">
                <a:solidFill>
                  <a:srgbClr val="00007F"/>
                </a:solidFill>
                <a:latin typeface="Consolas" panose="020B0609020204030204" pitchFamily="49" charset="0"/>
              </a:rPr>
              <a:t>i32</a:t>
            </a:r>
            <a:r>
              <a:rPr lang="en-US" sz="1600" dirty="0">
                <a:solidFill>
                  <a:srgbClr val="000000"/>
                </a:solidFill>
                <a:effectLst/>
                <a:latin typeface="Consolas" panose="020B0609020204030204" pitchFamily="49" charset="0"/>
              </a:rPr>
              <a:t>; </a:t>
            </a:r>
            <a:r>
              <a:rPr lang="en-US" sz="1600" dirty="0">
                <a:solidFill>
                  <a:srgbClr val="00B0F0"/>
                </a:solidFill>
                <a:effectLst/>
                <a:latin typeface="Consolas" panose="020B0609020204030204" pitchFamily="49" charset="0"/>
              </a:rPr>
              <a:t>5</a:t>
            </a:r>
            <a:r>
              <a:rPr lang="en-US" sz="1600" dirty="0">
                <a:solidFill>
                  <a:srgbClr val="000000"/>
                </a:solidFill>
                <a:effectLst/>
                <a:latin typeface="Consolas" panose="020B0609020204030204" pitchFamily="49" charset="0"/>
              </a:rPr>
              <a:t>] = [</a:t>
            </a:r>
            <a:r>
              <a:rPr lang="en-US" sz="1600" dirty="0">
                <a:solidFill>
                  <a:srgbClr val="00B0F0"/>
                </a:solidFill>
                <a:latin typeface="Consolas" panose="020B0609020204030204" pitchFamily="49" charset="0"/>
              </a:rPr>
              <a:t>10</a:t>
            </a:r>
            <a:r>
              <a:rPr lang="en-US" sz="1600" dirty="0">
                <a:solidFill>
                  <a:srgbClr val="000000"/>
                </a:solidFill>
                <a:latin typeface="Consolas" panose="020B0609020204030204" pitchFamily="49" charset="0"/>
              </a:rPr>
              <a:t>, </a:t>
            </a:r>
            <a:r>
              <a:rPr lang="en-US" sz="1600" dirty="0">
                <a:solidFill>
                  <a:srgbClr val="00B0F0"/>
                </a:solidFill>
                <a:latin typeface="Consolas" panose="020B0609020204030204" pitchFamily="49" charset="0"/>
              </a:rPr>
              <a:t>20</a:t>
            </a:r>
            <a:r>
              <a:rPr lang="en-US" sz="1600" dirty="0">
                <a:solidFill>
                  <a:srgbClr val="000000"/>
                </a:solidFill>
                <a:latin typeface="Consolas" panose="020B0609020204030204" pitchFamily="49" charset="0"/>
              </a:rPr>
              <a:t>, </a:t>
            </a:r>
            <a:r>
              <a:rPr lang="en-US" sz="1600" dirty="0">
                <a:solidFill>
                  <a:srgbClr val="00B0F0"/>
                </a:solidFill>
                <a:latin typeface="Consolas" panose="020B0609020204030204" pitchFamily="49" charset="0"/>
              </a:rPr>
              <a:t>30</a:t>
            </a:r>
            <a:r>
              <a:rPr lang="en-US" sz="1600" dirty="0">
                <a:solidFill>
                  <a:srgbClr val="000000"/>
                </a:solidFill>
                <a:latin typeface="Consolas" panose="020B0609020204030204" pitchFamily="49" charset="0"/>
              </a:rPr>
              <a:t>, </a:t>
            </a:r>
            <a:r>
              <a:rPr lang="en-US" sz="1600" dirty="0">
                <a:solidFill>
                  <a:srgbClr val="00B0F0"/>
                </a:solidFill>
                <a:latin typeface="Consolas" panose="020B0609020204030204" pitchFamily="49" charset="0"/>
              </a:rPr>
              <a:t>40</a:t>
            </a:r>
            <a:r>
              <a:rPr lang="en-US" sz="1600" dirty="0">
                <a:solidFill>
                  <a:srgbClr val="000000"/>
                </a:solidFill>
                <a:latin typeface="Consolas" panose="020B0609020204030204" pitchFamily="49" charset="0"/>
              </a:rPr>
              <a:t>, </a:t>
            </a:r>
            <a:r>
              <a:rPr lang="en-US" sz="1600" dirty="0">
                <a:solidFill>
                  <a:srgbClr val="00B0F0"/>
                </a:solidFill>
                <a:latin typeface="Consolas" panose="020B0609020204030204" pitchFamily="49" charset="0"/>
              </a:rPr>
              <a:t>50</a:t>
            </a:r>
            <a:r>
              <a:rPr lang="en-US" sz="1600" dirty="0">
                <a:solidFill>
                  <a:srgbClr val="000000"/>
                </a:solidFill>
                <a:effectLst/>
                <a:latin typeface="Consolas" panose="020B0609020204030204" pitchFamily="49" charset="0"/>
              </a:rPr>
              <a:t>];  </a:t>
            </a:r>
          </a:p>
          <a:p>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highlight>
                  <a:srgbClr val="FFFF00"/>
                </a:highlight>
                <a:latin typeface="Consolas" panose="020B0609020204030204" pitchFamily="49" charset="0"/>
              </a:rPr>
              <a:t>[</a:t>
            </a:r>
            <a:r>
              <a:rPr lang="en-US" sz="1600" b="1" dirty="0">
                <a:solidFill>
                  <a:srgbClr val="00B0F0"/>
                </a:solidFill>
                <a:highlight>
                  <a:srgbClr val="FFFF00"/>
                </a:highlight>
                <a:latin typeface="Consolas" panose="020B0609020204030204" pitchFamily="49" charset="0"/>
              </a:rPr>
              <a:t>5</a:t>
            </a:r>
            <a:r>
              <a:rPr lang="en-US" sz="1600" b="1" dirty="0">
                <a:solidFill>
                  <a:srgbClr val="000000"/>
                </a:solidFill>
                <a:effectLst/>
                <a:highlight>
                  <a:srgbClr val="FFFF00"/>
                </a:highlight>
                <a:latin typeface="Consolas" panose="020B0609020204030204" pitchFamily="49" charset="0"/>
              </a:rPr>
              <a:t>]</a:t>
            </a:r>
            <a:r>
              <a:rPr lang="en-US" sz="1600" b="1" dirty="0">
                <a:solidFill>
                  <a:srgbClr val="000000"/>
                </a:solidFill>
                <a:effectLst/>
                <a:latin typeface="Consolas" panose="020B0609020204030204" pitchFamily="49" charset="0"/>
              </a:rPr>
              <a:t> </a:t>
            </a:r>
            <a:r>
              <a:rPr lang="en-US" sz="1600" dirty="0">
                <a:solidFill>
                  <a:srgbClr val="000000"/>
                </a:solidFill>
                <a:effectLst/>
                <a:latin typeface="Consolas" panose="020B0609020204030204" pitchFamily="49" charset="0"/>
              </a:rPr>
              <a:t>= -</a:t>
            </a:r>
            <a:r>
              <a:rPr lang="en-US" sz="1600" dirty="0">
                <a:solidFill>
                  <a:srgbClr val="00B0F0"/>
                </a:solidFill>
                <a:latin typeface="Consolas" panose="020B0609020204030204" pitchFamily="49" charset="0"/>
              </a:rPr>
              <a:t>99</a:t>
            </a:r>
            <a:r>
              <a:rPr lang="en-US" sz="1600" dirty="0">
                <a:solidFill>
                  <a:srgbClr val="000000"/>
                </a:solidFill>
                <a:effectLst/>
                <a:latin typeface="Consolas" panose="020B0609020204030204" pitchFamily="49" charset="0"/>
              </a:rPr>
              <a:t>;     </a:t>
            </a:r>
          </a:p>
          <a:p>
            <a:r>
              <a:rPr lang="en-US" sz="1600" dirty="0">
                <a:solidFill>
                  <a:srgbClr val="00B050"/>
                </a:solidFill>
                <a:latin typeface="Consolas" panose="020B0609020204030204" pitchFamily="49" charset="0"/>
              </a:rPr>
              <a:t>  </a:t>
            </a:r>
            <a:r>
              <a:rPr lang="en-US" sz="1600" dirty="0" err="1">
                <a:solidFill>
                  <a:srgbClr val="00B050"/>
                </a:solidFill>
                <a:effectLst/>
                <a:latin typeface="Consolas" panose="020B0609020204030204" pitchFamily="49" charset="0"/>
              </a:rPr>
              <a:t>println</a:t>
            </a:r>
            <a:r>
              <a:rPr lang="en-US" sz="1600" dirty="0">
                <a:solidFill>
                  <a:srgbClr val="00B050"/>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a:solidFill>
                  <a:srgbClr val="7030A0"/>
                </a:solidFill>
                <a:latin typeface="Consolas" panose="020B0609020204030204" pitchFamily="49" charset="0"/>
              </a:rPr>
              <a:t>"Data in 6th element is {}"</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highlight>
                  <a:srgbClr val="FFFF00"/>
                </a:highlight>
                <a:latin typeface="Consolas" panose="020B0609020204030204" pitchFamily="49" charset="0"/>
              </a:rPr>
              <a:t>[</a:t>
            </a:r>
            <a:r>
              <a:rPr lang="en-US" sz="1600" b="1" dirty="0">
                <a:solidFill>
                  <a:srgbClr val="20D3FF"/>
                </a:solidFill>
                <a:effectLst/>
                <a:highlight>
                  <a:srgbClr val="FFFF00"/>
                </a:highlight>
                <a:latin typeface="Consolas" panose="020B0609020204030204" pitchFamily="49" charset="0"/>
              </a:rPr>
              <a:t>5</a:t>
            </a:r>
            <a:r>
              <a:rPr lang="en-US" sz="1600" b="1" dirty="0">
                <a:solidFill>
                  <a:srgbClr val="000000"/>
                </a:solidFill>
                <a:effectLst/>
                <a:highlight>
                  <a:srgbClr val="FFFF00"/>
                </a:highlight>
                <a:latin typeface="Consolas" panose="020B0609020204030204" pitchFamily="49" charset="0"/>
              </a:rPr>
              <a:t>]</a:t>
            </a:r>
            <a:r>
              <a:rPr lang="en-US" sz="1600" dirty="0">
                <a:solidFill>
                  <a:srgbClr val="000000"/>
                </a:solidFill>
                <a:effectLst/>
                <a:latin typeface="Consolas" panose="020B0609020204030204" pitchFamily="49" charset="0"/>
              </a:rPr>
              <a:t>); </a:t>
            </a:r>
            <a:endParaRPr lang="en-US" sz="1600" dirty="0">
              <a:effectLst/>
              <a:latin typeface="Consolas" panose="020B0609020204030204" pitchFamily="49" charset="0"/>
            </a:endParaRPr>
          </a:p>
        </p:txBody>
      </p:sp>
      <p:sp>
        <p:nvSpPr>
          <p:cNvPr id="10" name="TextBox 9">
            <a:extLst>
              <a:ext uri="{FF2B5EF4-FFF2-40B4-BE49-F238E27FC236}">
                <a16:creationId xmlns:a16="http://schemas.microsoft.com/office/drawing/2014/main" id="{BC9BDEFA-1930-E6B7-F2C6-9CF515B32EB8}"/>
              </a:ext>
            </a:extLst>
          </p:cNvPr>
          <p:cNvSpPr txBox="1"/>
          <p:nvPr/>
        </p:nvSpPr>
        <p:spPr>
          <a:xfrm>
            <a:off x="8615112" y="2356651"/>
            <a:ext cx="3159707" cy="338554"/>
          </a:xfrm>
          <a:prstGeom prst="rect">
            <a:avLst/>
          </a:prstGeom>
          <a:solidFill>
            <a:srgbClr val="000000"/>
          </a:solidFill>
        </p:spPr>
        <p:txBody>
          <a:bodyPr wrap="square">
            <a:spAutoFit/>
          </a:bodyPr>
          <a:lstStyle/>
          <a:p>
            <a:r>
              <a:rPr lang="en-US" sz="1600" dirty="0">
                <a:solidFill>
                  <a:schemeClr val="bg1"/>
                </a:solidFill>
                <a:latin typeface="Consolas" panose="020B0609020204030204" pitchFamily="49" charset="0"/>
              </a:rPr>
              <a:t>Data in 6th element is -99</a:t>
            </a:r>
            <a:endParaRPr lang="en-GB" sz="1600" dirty="0">
              <a:solidFill>
                <a:schemeClr val="bg1"/>
              </a:solidFill>
              <a:latin typeface="Consolas" panose="020B0609020204030204" pitchFamily="49" charset="0"/>
            </a:endParaRPr>
          </a:p>
        </p:txBody>
      </p:sp>
      <p:sp>
        <p:nvSpPr>
          <p:cNvPr id="11" name="TextBox 10">
            <a:extLst>
              <a:ext uri="{FF2B5EF4-FFF2-40B4-BE49-F238E27FC236}">
                <a16:creationId xmlns:a16="http://schemas.microsoft.com/office/drawing/2014/main" id="{7581CFC4-D448-20C7-D627-33CF93515210}"/>
              </a:ext>
            </a:extLst>
          </p:cNvPr>
          <p:cNvSpPr txBox="1"/>
          <p:nvPr/>
        </p:nvSpPr>
        <p:spPr>
          <a:xfrm>
            <a:off x="7320391" y="2356651"/>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13" name="Graphic 12" descr="Skull with solid fill">
            <a:extLst>
              <a:ext uri="{FF2B5EF4-FFF2-40B4-BE49-F238E27FC236}">
                <a16:creationId xmlns:a16="http://schemas.microsoft.com/office/drawing/2014/main" id="{143E1477-D235-8C8C-CAA8-456889F882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63013" y="1578902"/>
            <a:ext cx="465140" cy="465140"/>
          </a:xfrm>
          <a:prstGeom prst="rect">
            <a:avLst/>
          </a:prstGeom>
        </p:spPr>
      </p:pic>
      <p:pic>
        <p:nvPicPr>
          <p:cNvPr id="15" name="Graphic 14" descr="Angel face with solid fill with solid fill">
            <a:extLst>
              <a:ext uri="{FF2B5EF4-FFF2-40B4-BE49-F238E27FC236}">
                <a16:creationId xmlns:a16="http://schemas.microsoft.com/office/drawing/2014/main" id="{68BBF36B-D27A-3637-E7C7-3D8C7C4C39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12688" y="5050498"/>
            <a:ext cx="457200" cy="457200"/>
          </a:xfrm>
          <a:prstGeom prst="rect">
            <a:avLst/>
          </a:prstGeom>
        </p:spPr>
      </p:pic>
      <p:pic>
        <p:nvPicPr>
          <p:cNvPr id="8" name="Picture 2" descr="Rust Programming language Logo Machine learning Haskell, crab, animals ...">
            <a:extLst>
              <a:ext uri="{FF2B5EF4-FFF2-40B4-BE49-F238E27FC236}">
                <a16:creationId xmlns:a16="http://schemas.microsoft.com/office/drawing/2014/main" id="{3ED5F257-EF7F-5890-52C1-A81E559FF4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87516" y="4505996"/>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243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AB72F3-088C-74C7-4A1A-5505F147D165}"/>
              </a:ext>
            </a:extLst>
          </p:cNvPr>
          <p:cNvSpPr>
            <a:spLocks noGrp="1"/>
          </p:cNvSpPr>
          <p:nvPr>
            <p:ph type="body" sz="quarter" idx="10"/>
          </p:nvPr>
        </p:nvSpPr>
        <p:spPr/>
        <p:txBody>
          <a:bodyPr/>
          <a:lstStyle/>
          <a:p>
            <a:r>
              <a:rPr lang="en-GB" cap="none" dirty="0"/>
              <a:t>Invalid Indexes: Run Time (1)</a:t>
            </a:r>
          </a:p>
        </p:txBody>
      </p:sp>
      <p:sp>
        <p:nvSpPr>
          <p:cNvPr id="3" name="Text Placeholder 2">
            <a:extLst>
              <a:ext uri="{FF2B5EF4-FFF2-40B4-BE49-F238E27FC236}">
                <a16:creationId xmlns:a16="http://schemas.microsoft.com/office/drawing/2014/main" id="{172B8352-5F7C-CCE6-93E1-A35A5B6318E1}"/>
              </a:ext>
            </a:extLst>
          </p:cNvPr>
          <p:cNvSpPr>
            <a:spLocks noGrp="1"/>
          </p:cNvSpPr>
          <p:nvPr>
            <p:ph type="body" sz="quarter" idx="15"/>
          </p:nvPr>
        </p:nvSpPr>
        <p:spPr>
          <a:xfrm>
            <a:off x="4722811" y="411833"/>
            <a:ext cx="7084406" cy="4094163"/>
          </a:xfrm>
        </p:spPr>
        <p:txBody>
          <a:bodyPr/>
          <a:lstStyle/>
          <a:p>
            <a:r>
              <a:rPr lang="en-GB" b="1" dirty="0"/>
              <a:t>As discussed, unlike C, Rust will check attempts to access memory beyond the array's allocation on the stack.</a:t>
            </a:r>
          </a:p>
          <a:p>
            <a:endParaRPr lang="en-GB" b="1" dirty="0"/>
          </a:p>
          <a:p>
            <a:r>
              <a:rPr lang="en-GB" dirty="0"/>
              <a:t>At compile time this is possible with </a:t>
            </a:r>
            <a:r>
              <a:rPr lang="en-GB" b="1" dirty="0"/>
              <a:t>static checks on literals </a:t>
            </a:r>
            <a:r>
              <a:rPr lang="en-GB" dirty="0"/>
              <a:t>etc.</a:t>
            </a:r>
          </a:p>
          <a:p>
            <a:pPr marL="285750" indent="-285750">
              <a:buFont typeface="Arial" panose="020B0604020202020204" pitchFamily="34" charset="0"/>
              <a:buChar char="•"/>
            </a:pPr>
            <a:r>
              <a:rPr lang="en-GB" dirty="0"/>
              <a:t>prevents </a:t>
            </a:r>
            <a:r>
              <a:rPr lang="en-GB" b="1" dirty="0"/>
              <a:t>run-time panic</a:t>
            </a:r>
          </a:p>
          <a:p>
            <a:pPr marL="285750" indent="-285750">
              <a:buFont typeface="Arial" panose="020B0604020202020204" pitchFamily="34" charset="0"/>
              <a:buChar char="•"/>
            </a:pPr>
            <a:r>
              <a:rPr lang="en-GB" dirty="0" err="1"/>
              <a:t>Rustc</a:t>
            </a:r>
            <a:r>
              <a:rPr lang="en-GB" dirty="0"/>
              <a:t> yields "out of bounds" errors</a:t>
            </a:r>
          </a:p>
          <a:p>
            <a:endParaRPr lang="en-GB" dirty="0"/>
          </a:p>
          <a:p>
            <a:endParaRPr lang="en-GB" dirty="0"/>
          </a:p>
          <a:p>
            <a:endParaRPr lang="en-GB" dirty="0"/>
          </a:p>
          <a:p>
            <a:endParaRPr lang="en-GB" dirty="0"/>
          </a:p>
          <a:p>
            <a:endParaRPr lang="en-GB" dirty="0"/>
          </a:p>
          <a:p>
            <a:endParaRPr lang="en-GB" dirty="0"/>
          </a:p>
          <a:p>
            <a:r>
              <a:rPr lang="en-GB" dirty="0"/>
              <a:t>However, if a </a:t>
            </a:r>
            <a:r>
              <a:rPr lang="en-GB" b="1" dirty="0"/>
              <a:t>variable</a:t>
            </a:r>
            <a:r>
              <a:rPr lang="en-GB" dirty="0"/>
              <a:t> is being used to access an element, problems </a:t>
            </a:r>
            <a:r>
              <a:rPr lang="en-GB" b="1" dirty="0"/>
              <a:t>cannot</a:t>
            </a:r>
            <a:r>
              <a:rPr lang="en-GB" dirty="0"/>
              <a:t> be anticipated at compile time.</a:t>
            </a:r>
          </a:p>
          <a:p>
            <a:pPr marL="285750" indent="-285750">
              <a:buFont typeface="Arial" panose="020B0604020202020204" pitchFamily="34" charset="0"/>
              <a:buChar char="•"/>
            </a:pPr>
            <a:r>
              <a:rPr lang="en-GB" dirty="0"/>
              <a:t>Variable could change to an illegal index value </a:t>
            </a:r>
            <a:r>
              <a:rPr lang="en-GB" b="1" dirty="0"/>
              <a:t>during</a:t>
            </a:r>
            <a:r>
              <a:rPr lang="en-GB" dirty="0"/>
              <a:t> execution</a:t>
            </a:r>
          </a:p>
          <a:p>
            <a:pPr marL="285750" indent="-285750">
              <a:buFont typeface="Arial" panose="020B0604020202020204" pitchFamily="34" charset="0"/>
              <a:buChar char="•"/>
            </a:pPr>
            <a:r>
              <a:rPr lang="en-GB" dirty="0"/>
              <a:t>If used, a </a:t>
            </a:r>
            <a:r>
              <a:rPr lang="en-GB" b="1" dirty="0"/>
              <a:t>run-time panic </a:t>
            </a:r>
            <a:r>
              <a:rPr lang="en-GB" dirty="0"/>
              <a:t>will occur</a:t>
            </a:r>
          </a:p>
        </p:txBody>
      </p:sp>
      <p:sp>
        <p:nvSpPr>
          <p:cNvPr id="4" name="TextBox 3">
            <a:extLst>
              <a:ext uri="{FF2B5EF4-FFF2-40B4-BE49-F238E27FC236}">
                <a16:creationId xmlns:a16="http://schemas.microsoft.com/office/drawing/2014/main" id="{9B9747AD-79AC-5DE8-3A7E-850502FDBA99}"/>
              </a:ext>
            </a:extLst>
          </p:cNvPr>
          <p:cNvSpPr txBox="1"/>
          <p:nvPr/>
        </p:nvSpPr>
        <p:spPr>
          <a:xfrm>
            <a:off x="4639682" y="2616477"/>
            <a:ext cx="6095609" cy="1365940"/>
          </a:xfrm>
          <a:prstGeom prst="rect">
            <a:avLst/>
          </a:prstGeom>
          <a:solidFill>
            <a:schemeClr val="tx1">
              <a:lumMod val="10000"/>
              <a:lumOff val="90000"/>
            </a:schemeClr>
          </a:solidFill>
        </p:spPr>
        <p:txBody>
          <a:bodyPr vert="horz" wrap="square" lIns="0" tIns="0" rIns="0" bIns="0" rtlCol="0" anchor="t" anchorCtr="0">
            <a:normAutofit/>
          </a:bodyPr>
          <a:lstStyle/>
          <a:p>
            <a:endParaRPr lang="en-US" sz="1600" b="1" dirty="0">
              <a:solidFill>
                <a:srgbClr val="00007F"/>
              </a:solidFill>
              <a:effectLst/>
              <a:latin typeface="Consolas" panose="020B0609020204030204" pitchFamily="49" charset="0"/>
            </a:endParaRPr>
          </a:p>
          <a:p>
            <a:r>
              <a:rPr lang="en-US" sz="1600" b="1" dirty="0">
                <a:solidFill>
                  <a:srgbClr val="00007F"/>
                </a:solidFill>
                <a:effectLst/>
                <a:latin typeface="Consolas" panose="020B0609020204030204" pitchFamily="49" charset="0"/>
              </a:rPr>
              <a:t>  let</a:t>
            </a:r>
            <a:r>
              <a:rPr lang="en-US" sz="1600" dirty="0">
                <a:solidFill>
                  <a:srgbClr val="808080"/>
                </a:solidFill>
                <a:effectLst/>
                <a:latin typeface="Consolas" panose="020B0609020204030204" pitchFamily="49" charset="0"/>
              </a:rPr>
              <a:t> </a:t>
            </a:r>
            <a:r>
              <a:rPr lang="en-US" sz="1600" b="1" dirty="0">
                <a:solidFill>
                  <a:srgbClr val="00007F"/>
                </a:solidFill>
                <a:latin typeface="Consolas" panose="020B0609020204030204" pitchFamily="49" charset="0"/>
              </a:rPr>
              <a:t>mut</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dirty="0">
                <a:solidFill>
                  <a:srgbClr val="000000"/>
                </a:solidFill>
                <a:effectLst/>
                <a:latin typeface="Consolas" panose="020B0609020204030204" pitchFamily="49" charset="0"/>
              </a:rPr>
              <a:t>: [</a:t>
            </a:r>
            <a:r>
              <a:rPr lang="en-US" sz="1600" b="1" dirty="0">
                <a:solidFill>
                  <a:srgbClr val="00007F"/>
                </a:solidFill>
                <a:latin typeface="Consolas" panose="020B0609020204030204" pitchFamily="49" charset="0"/>
              </a:rPr>
              <a:t>i32</a:t>
            </a:r>
            <a:r>
              <a:rPr lang="en-US" sz="1600" dirty="0">
                <a:solidFill>
                  <a:srgbClr val="000000"/>
                </a:solidFill>
                <a:effectLst/>
                <a:latin typeface="Consolas" panose="020B0609020204030204" pitchFamily="49" charset="0"/>
              </a:rPr>
              <a:t>; </a:t>
            </a:r>
            <a:r>
              <a:rPr lang="en-US" sz="1600" dirty="0">
                <a:solidFill>
                  <a:srgbClr val="00B0F0"/>
                </a:solidFill>
                <a:effectLst/>
                <a:latin typeface="Consolas" panose="020B0609020204030204" pitchFamily="49" charset="0"/>
              </a:rPr>
              <a:t>5</a:t>
            </a:r>
            <a:r>
              <a:rPr lang="en-US" sz="1600" dirty="0">
                <a:solidFill>
                  <a:srgbClr val="000000"/>
                </a:solidFill>
                <a:effectLst/>
                <a:latin typeface="Consolas" panose="020B0609020204030204" pitchFamily="49" charset="0"/>
              </a:rPr>
              <a:t>] = [</a:t>
            </a:r>
            <a:r>
              <a:rPr lang="en-US" sz="1600" dirty="0">
                <a:solidFill>
                  <a:srgbClr val="00B0F0"/>
                </a:solidFill>
                <a:latin typeface="Consolas" panose="020B0609020204030204" pitchFamily="49" charset="0"/>
              </a:rPr>
              <a:t>10</a:t>
            </a:r>
            <a:r>
              <a:rPr lang="en-US" sz="1600" dirty="0">
                <a:solidFill>
                  <a:srgbClr val="000000"/>
                </a:solidFill>
                <a:latin typeface="Consolas" panose="020B0609020204030204" pitchFamily="49" charset="0"/>
              </a:rPr>
              <a:t>, </a:t>
            </a:r>
            <a:r>
              <a:rPr lang="en-US" sz="1600" dirty="0">
                <a:solidFill>
                  <a:srgbClr val="00B0F0"/>
                </a:solidFill>
                <a:latin typeface="Consolas" panose="020B0609020204030204" pitchFamily="49" charset="0"/>
              </a:rPr>
              <a:t>20</a:t>
            </a:r>
            <a:r>
              <a:rPr lang="en-US" sz="1600" dirty="0">
                <a:solidFill>
                  <a:srgbClr val="000000"/>
                </a:solidFill>
                <a:latin typeface="Consolas" panose="020B0609020204030204" pitchFamily="49" charset="0"/>
              </a:rPr>
              <a:t>, </a:t>
            </a:r>
            <a:r>
              <a:rPr lang="en-US" sz="1600" dirty="0">
                <a:solidFill>
                  <a:srgbClr val="00B0F0"/>
                </a:solidFill>
                <a:latin typeface="Consolas" panose="020B0609020204030204" pitchFamily="49" charset="0"/>
              </a:rPr>
              <a:t>30</a:t>
            </a:r>
            <a:r>
              <a:rPr lang="en-US" sz="1600" dirty="0">
                <a:solidFill>
                  <a:srgbClr val="000000"/>
                </a:solidFill>
                <a:latin typeface="Consolas" panose="020B0609020204030204" pitchFamily="49" charset="0"/>
              </a:rPr>
              <a:t>, </a:t>
            </a:r>
            <a:r>
              <a:rPr lang="en-US" sz="1600" dirty="0">
                <a:solidFill>
                  <a:srgbClr val="00B0F0"/>
                </a:solidFill>
                <a:latin typeface="Consolas" panose="020B0609020204030204" pitchFamily="49" charset="0"/>
              </a:rPr>
              <a:t>40</a:t>
            </a:r>
            <a:r>
              <a:rPr lang="en-US" sz="1600" dirty="0">
                <a:solidFill>
                  <a:srgbClr val="000000"/>
                </a:solidFill>
                <a:latin typeface="Consolas" panose="020B0609020204030204" pitchFamily="49" charset="0"/>
              </a:rPr>
              <a:t>, </a:t>
            </a:r>
            <a:r>
              <a:rPr lang="en-US" sz="1600" dirty="0">
                <a:solidFill>
                  <a:srgbClr val="00B0F0"/>
                </a:solidFill>
                <a:latin typeface="Consolas" panose="020B0609020204030204" pitchFamily="49" charset="0"/>
              </a:rPr>
              <a:t>50</a:t>
            </a:r>
            <a:r>
              <a:rPr lang="en-US" sz="1600" dirty="0">
                <a:solidFill>
                  <a:srgbClr val="000000"/>
                </a:solidFill>
                <a:effectLst/>
                <a:latin typeface="Consolas" panose="020B0609020204030204" pitchFamily="49" charset="0"/>
              </a:rPr>
              <a:t>];  </a:t>
            </a:r>
          </a:p>
          <a:p>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dirty="0">
                <a:solidFill>
                  <a:srgbClr val="000000"/>
                </a:solidFill>
                <a:effectLst/>
                <a:highlight>
                  <a:srgbClr val="FFFF00"/>
                </a:highlight>
                <a:latin typeface="Consolas" panose="020B0609020204030204" pitchFamily="49" charset="0"/>
              </a:rPr>
              <a:t>[</a:t>
            </a:r>
            <a:r>
              <a:rPr lang="en-US" sz="1600" dirty="0">
                <a:solidFill>
                  <a:srgbClr val="20D3FF"/>
                </a:solidFill>
                <a:highlight>
                  <a:srgbClr val="FFFF00"/>
                </a:highlight>
                <a:latin typeface="Consolas" panose="020B0609020204030204" pitchFamily="49" charset="0"/>
              </a:rPr>
              <a:t>5</a:t>
            </a:r>
            <a:r>
              <a:rPr lang="en-US" sz="1600" dirty="0">
                <a:solidFill>
                  <a:srgbClr val="000000"/>
                </a:solidFill>
                <a:effectLst/>
                <a:highlight>
                  <a:srgbClr val="FFFF00"/>
                </a:highlight>
                <a:latin typeface="Consolas" panose="020B0609020204030204" pitchFamily="49" charset="0"/>
              </a:rPr>
              <a:t>]</a:t>
            </a:r>
            <a:r>
              <a:rPr lang="en-US" sz="1600" dirty="0">
                <a:solidFill>
                  <a:srgbClr val="000000"/>
                </a:solidFill>
                <a:effectLst/>
                <a:latin typeface="Consolas" panose="020B0609020204030204" pitchFamily="49" charset="0"/>
              </a:rPr>
              <a:t> = -</a:t>
            </a:r>
            <a:r>
              <a:rPr lang="en-US" sz="1600" dirty="0">
                <a:solidFill>
                  <a:srgbClr val="00B0F0"/>
                </a:solidFill>
                <a:latin typeface="Consolas" panose="020B0609020204030204" pitchFamily="49" charset="0"/>
              </a:rPr>
              <a:t>99</a:t>
            </a:r>
            <a:r>
              <a:rPr lang="en-US" sz="1600" dirty="0">
                <a:solidFill>
                  <a:srgbClr val="000000"/>
                </a:solidFill>
                <a:effectLst/>
                <a:latin typeface="Consolas" panose="020B0609020204030204" pitchFamily="49" charset="0"/>
              </a:rPr>
              <a:t>;     </a:t>
            </a:r>
          </a:p>
          <a:p>
            <a:r>
              <a:rPr lang="en-US" sz="1600" dirty="0">
                <a:solidFill>
                  <a:srgbClr val="00B050"/>
                </a:solidFill>
                <a:latin typeface="Consolas" panose="020B0609020204030204" pitchFamily="49" charset="0"/>
              </a:rPr>
              <a:t>  </a:t>
            </a:r>
            <a:r>
              <a:rPr lang="en-US" sz="1600" dirty="0" err="1">
                <a:solidFill>
                  <a:srgbClr val="00B050"/>
                </a:solidFill>
                <a:effectLst/>
                <a:latin typeface="Consolas" panose="020B0609020204030204" pitchFamily="49" charset="0"/>
              </a:rPr>
              <a:t>println</a:t>
            </a:r>
            <a:r>
              <a:rPr lang="en-US" sz="1600" dirty="0">
                <a:solidFill>
                  <a:srgbClr val="00B050"/>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a:solidFill>
                  <a:srgbClr val="7030A0"/>
                </a:solidFill>
                <a:latin typeface="Consolas" panose="020B0609020204030204" pitchFamily="49" charset="0"/>
              </a:rPr>
              <a:t>"Data in 6th element is {}"</a:t>
            </a:r>
            <a:r>
              <a:rPr lang="en-US" sz="1600" dirty="0">
                <a:solidFill>
                  <a:srgbClr val="00000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dirty="0">
                <a:solidFill>
                  <a:srgbClr val="000000"/>
                </a:solidFill>
                <a:effectLst/>
                <a:highlight>
                  <a:srgbClr val="FFFF00"/>
                </a:highlight>
                <a:latin typeface="Consolas" panose="020B0609020204030204" pitchFamily="49" charset="0"/>
              </a:rPr>
              <a:t>[</a:t>
            </a:r>
            <a:r>
              <a:rPr lang="en-US" sz="1600" dirty="0">
                <a:solidFill>
                  <a:srgbClr val="20D3FF"/>
                </a:solidFill>
                <a:effectLst/>
                <a:highlight>
                  <a:srgbClr val="FFFF00"/>
                </a:highlight>
                <a:latin typeface="Consolas" panose="020B0609020204030204" pitchFamily="49" charset="0"/>
              </a:rPr>
              <a:t>5</a:t>
            </a:r>
            <a:r>
              <a:rPr lang="en-US" sz="1600" dirty="0">
                <a:solidFill>
                  <a:srgbClr val="000000"/>
                </a:solidFill>
                <a:effectLst/>
                <a:highlight>
                  <a:srgbClr val="FFFF00"/>
                </a:highlight>
                <a:latin typeface="Consolas" panose="020B0609020204030204" pitchFamily="49" charset="0"/>
              </a:rPr>
              <a:t>]</a:t>
            </a:r>
            <a:r>
              <a:rPr lang="en-US" sz="1600" dirty="0">
                <a:solidFill>
                  <a:srgbClr val="000000"/>
                </a:solidFill>
                <a:effectLst/>
                <a:latin typeface="Consolas" panose="020B0609020204030204" pitchFamily="49" charset="0"/>
              </a:rPr>
              <a:t>); </a:t>
            </a:r>
            <a:endParaRPr lang="en-US" sz="1600" dirty="0">
              <a:effectLst/>
              <a:latin typeface="Consolas" panose="020B0609020204030204" pitchFamily="49" charset="0"/>
            </a:endParaRPr>
          </a:p>
        </p:txBody>
      </p:sp>
      <p:pic>
        <p:nvPicPr>
          <p:cNvPr id="6" name="Graphic 5" descr="Angel face with solid fill with solid fill">
            <a:extLst>
              <a:ext uri="{FF2B5EF4-FFF2-40B4-BE49-F238E27FC236}">
                <a16:creationId xmlns:a16="http://schemas.microsoft.com/office/drawing/2014/main" id="{AFF7EA71-D87D-4B7B-0DB3-36F938F7B7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29560" y="3095663"/>
            <a:ext cx="457200" cy="457200"/>
          </a:xfrm>
          <a:prstGeom prst="rect">
            <a:avLst/>
          </a:prstGeom>
        </p:spPr>
      </p:pic>
      <p:pic>
        <p:nvPicPr>
          <p:cNvPr id="7" name="Picture 2" descr="Rust Programming language Logo Machine learning Haskell, crab, animals ...">
            <a:extLst>
              <a:ext uri="{FF2B5EF4-FFF2-40B4-BE49-F238E27FC236}">
                <a16:creationId xmlns:a16="http://schemas.microsoft.com/office/drawing/2014/main" id="{F3DAC1FB-D646-DE4F-2901-10F1B3300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9560" y="2616477"/>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469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AB72F3-088C-74C7-4A1A-5505F147D165}"/>
              </a:ext>
            </a:extLst>
          </p:cNvPr>
          <p:cNvSpPr>
            <a:spLocks noGrp="1"/>
          </p:cNvSpPr>
          <p:nvPr>
            <p:ph type="body" sz="quarter" idx="10"/>
          </p:nvPr>
        </p:nvSpPr>
        <p:spPr/>
        <p:txBody>
          <a:bodyPr/>
          <a:lstStyle/>
          <a:p>
            <a:r>
              <a:rPr lang="en-GB" cap="none" dirty="0"/>
              <a:t>Invalid Indexes: Run Time (2)</a:t>
            </a:r>
          </a:p>
        </p:txBody>
      </p:sp>
      <p:sp>
        <p:nvSpPr>
          <p:cNvPr id="3" name="Text Placeholder 2">
            <a:extLst>
              <a:ext uri="{FF2B5EF4-FFF2-40B4-BE49-F238E27FC236}">
                <a16:creationId xmlns:a16="http://schemas.microsoft.com/office/drawing/2014/main" id="{172B8352-5F7C-CCE6-93E1-A35A5B6318E1}"/>
              </a:ext>
            </a:extLst>
          </p:cNvPr>
          <p:cNvSpPr>
            <a:spLocks noGrp="1"/>
          </p:cNvSpPr>
          <p:nvPr>
            <p:ph type="body" sz="quarter" idx="15"/>
          </p:nvPr>
        </p:nvSpPr>
        <p:spPr>
          <a:xfrm>
            <a:off x="4722811" y="411833"/>
            <a:ext cx="7084406" cy="5858338"/>
          </a:xfrm>
        </p:spPr>
        <p:txBody>
          <a:bodyPr/>
          <a:lstStyle/>
          <a:p>
            <a:r>
              <a:rPr lang="en-GB" b="1" dirty="0"/>
              <a:t>Here's an example of a run-time panic:</a:t>
            </a:r>
          </a:p>
          <a:p>
            <a:endParaRPr lang="en-GB" b="1"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b="1" dirty="0"/>
          </a:p>
          <a:p>
            <a:endParaRPr lang="en-GB" b="1" dirty="0"/>
          </a:p>
          <a:p>
            <a:endParaRPr lang="en-GB" b="1" dirty="0"/>
          </a:p>
          <a:p>
            <a:endParaRPr lang="en-GB" b="1"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FD13E478-DC99-1F51-05D2-A9973E892B20}"/>
              </a:ext>
            </a:extLst>
          </p:cNvPr>
          <p:cNvSpPr txBox="1"/>
          <p:nvPr/>
        </p:nvSpPr>
        <p:spPr>
          <a:xfrm>
            <a:off x="4722810" y="866210"/>
            <a:ext cx="6604837" cy="5154579"/>
          </a:xfrm>
          <a:prstGeom prst="rect">
            <a:avLst/>
          </a:prstGeom>
          <a:solidFill>
            <a:schemeClr val="tx1">
              <a:lumMod val="10000"/>
              <a:lumOff val="90000"/>
            </a:schemeClr>
          </a:solidFill>
        </p:spPr>
        <p:txBody>
          <a:bodyPr vert="horz" wrap="square" lIns="0" tIns="0" rIns="0" bIns="0" rtlCol="0" anchor="t" anchorCtr="0">
            <a:noAutofit/>
          </a:bodyPr>
          <a:lstStyle/>
          <a:p>
            <a:endParaRPr lang="en-US" sz="1600" b="1" dirty="0">
              <a:solidFill>
                <a:srgbClr val="00007F"/>
              </a:solidFill>
              <a:effectLst/>
              <a:latin typeface="Consolas" panose="020B0609020204030204" pitchFamily="49" charset="0"/>
            </a:endParaRPr>
          </a:p>
          <a:p>
            <a:r>
              <a:rPr lang="en-GB" sz="1600" b="1" dirty="0">
                <a:solidFill>
                  <a:srgbClr val="00007F"/>
                </a:solidFill>
                <a:effectLst/>
                <a:latin typeface="Consolas" panose="020B0609020204030204" pitchFamily="49" charset="0"/>
              </a:rPr>
              <a:t>use</a:t>
            </a:r>
            <a:r>
              <a:rPr lang="en-GB" sz="1600" dirty="0">
                <a:solidFill>
                  <a:srgbClr val="808080"/>
                </a:solidFill>
                <a:effectLst/>
                <a:latin typeface="Consolas" panose="020B0609020204030204" pitchFamily="49" charset="0"/>
              </a:rPr>
              <a:t> </a:t>
            </a:r>
            <a:r>
              <a:rPr lang="en-GB" sz="1600" dirty="0">
                <a:solidFill>
                  <a:srgbClr val="000000"/>
                </a:solidFill>
                <a:effectLst/>
                <a:latin typeface="Consolas" panose="020B0609020204030204" pitchFamily="49" charset="0"/>
              </a:rPr>
              <a:t>std</a:t>
            </a:r>
            <a:r>
              <a:rPr lang="en-GB" sz="1600" b="1" dirty="0">
                <a:solidFill>
                  <a:srgbClr val="000000"/>
                </a:solidFill>
                <a:effectLst/>
                <a:latin typeface="Consolas" panose="020B0609020204030204" pitchFamily="49" charset="0"/>
              </a:rPr>
              <a:t>::</a:t>
            </a:r>
            <a:r>
              <a:rPr lang="en-GB" sz="1600" dirty="0">
                <a:solidFill>
                  <a:srgbClr val="000000"/>
                </a:solidFill>
                <a:effectLst/>
                <a:latin typeface="Consolas" panose="020B0609020204030204" pitchFamily="49" charset="0"/>
              </a:rPr>
              <a:t>io</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r>
              <a:rPr lang="en-GB" sz="1600" b="1" dirty="0" err="1">
                <a:solidFill>
                  <a:srgbClr val="00007F"/>
                </a:solidFill>
                <a:effectLst/>
                <a:latin typeface="Consolas" panose="020B0609020204030204" pitchFamily="49" charset="0"/>
              </a:rPr>
              <a:t>fn</a:t>
            </a:r>
            <a:r>
              <a:rPr lang="en-GB" sz="1600" dirty="0">
                <a:solidFill>
                  <a:srgbClr val="808080"/>
                </a:solidFill>
                <a:effectLst/>
                <a:latin typeface="Consolas" panose="020B0609020204030204" pitchFamily="49" charset="0"/>
              </a:rPr>
              <a:t> </a:t>
            </a:r>
            <a:r>
              <a:rPr lang="en-GB" sz="1600" dirty="0">
                <a:solidFill>
                  <a:srgbClr val="000000"/>
                </a:solidFill>
                <a:effectLst/>
                <a:latin typeface="Consolas" panose="020B0609020204030204" pitchFamily="49" charset="0"/>
              </a:rPr>
              <a:t>main</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r>
              <a:rPr lang="en-GB" sz="1600" b="1" dirty="0">
                <a:solidFill>
                  <a:srgbClr val="808080"/>
                </a:solidFill>
                <a:latin typeface="Consolas" panose="020B0609020204030204" pitchFamily="49" charset="0"/>
              </a:rPr>
              <a:t>    </a:t>
            </a:r>
            <a:r>
              <a:rPr lang="en-GB" sz="1600" b="1" dirty="0">
                <a:solidFill>
                  <a:srgbClr val="00007F"/>
                </a:solidFill>
                <a:effectLst/>
                <a:latin typeface="Consolas" panose="020B0609020204030204" pitchFamily="49" charset="0"/>
              </a:rPr>
              <a:t>let</a:t>
            </a:r>
            <a:r>
              <a:rPr lang="en-GB" sz="1600" dirty="0">
                <a:solidFill>
                  <a:srgbClr val="808080"/>
                </a:solidFill>
                <a:effectLst/>
                <a:latin typeface="Consolas" panose="020B0609020204030204" pitchFamily="49" charset="0"/>
              </a:rPr>
              <a:t> </a:t>
            </a:r>
            <a:r>
              <a:rPr lang="en-GB" sz="1600" dirty="0">
                <a:solidFill>
                  <a:srgbClr val="000000"/>
                </a:solidFill>
                <a:effectLst/>
                <a:latin typeface="Consolas" panose="020B0609020204030204" pitchFamily="49" charset="0"/>
              </a:rPr>
              <a:t>months</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b="1" dirty="0">
                <a:solidFill>
                  <a:srgbClr val="000000"/>
                </a:solidFill>
                <a:effectLst/>
                <a:latin typeface="Consolas" panose="020B0609020204030204" pitchFamily="49" charset="0"/>
              </a:rPr>
              <a:t>[&amp;</a:t>
            </a:r>
            <a:r>
              <a:rPr lang="en-GB" sz="1600" b="1" dirty="0">
                <a:solidFill>
                  <a:srgbClr val="00007F"/>
                </a:solidFill>
                <a:effectLst/>
                <a:latin typeface="Consolas" panose="020B0609020204030204" pitchFamily="49" charset="0"/>
              </a:rPr>
              <a:t>str</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dirty="0">
                <a:solidFill>
                  <a:srgbClr val="007F7F"/>
                </a:solidFill>
                <a:effectLst/>
                <a:latin typeface="Consolas" panose="020B0609020204030204" pitchFamily="49" charset="0"/>
              </a:rPr>
              <a:t>4</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b="1" dirty="0">
                <a:solidFill>
                  <a:srgbClr val="000000"/>
                </a:solidFill>
                <a:effectLst/>
                <a:latin typeface="Consolas" panose="020B0609020204030204" pitchFamily="49" charset="0"/>
              </a:rPr>
              <a:t>[</a:t>
            </a:r>
            <a:r>
              <a:rPr lang="en-GB" sz="1600" dirty="0">
                <a:solidFill>
                  <a:srgbClr val="7F007F"/>
                </a:solidFill>
                <a:effectLst/>
                <a:latin typeface="Consolas" panose="020B0609020204030204" pitchFamily="49" charset="0"/>
              </a:rPr>
              <a:t>"Jan"</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dirty="0">
                <a:solidFill>
                  <a:srgbClr val="7F007F"/>
                </a:solidFill>
                <a:effectLst/>
                <a:latin typeface="Consolas" panose="020B0609020204030204" pitchFamily="49" charset="0"/>
              </a:rPr>
              <a:t>"Feb"</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dirty="0">
                <a:solidFill>
                  <a:srgbClr val="7F007F"/>
                </a:solidFill>
                <a:effectLst/>
                <a:latin typeface="Consolas" panose="020B0609020204030204" pitchFamily="49" charset="0"/>
              </a:rPr>
              <a:t>"Mar"</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dirty="0">
                <a:solidFill>
                  <a:srgbClr val="7F007F"/>
                </a:solidFill>
                <a:effectLst/>
                <a:latin typeface="Consolas" panose="020B0609020204030204" pitchFamily="49" charset="0"/>
              </a:rPr>
              <a:t>"Apr"</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r>
              <a:rPr lang="en-GB" sz="1600" dirty="0">
                <a:solidFill>
                  <a:srgbClr val="808080"/>
                </a:solidFill>
                <a:latin typeface="Consolas" panose="020B0609020204030204" pitchFamily="49" charset="0"/>
              </a:rPr>
              <a:t>    </a:t>
            </a:r>
            <a:r>
              <a:rPr lang="en-GB" sz="1600" dirty="0" err="1">
                <a:solidFill>
                  <a:srgbClr val="7F7F00"/>
                </a:solidFill>
                <a:effectLst/>
                <a:latin typeface="Consolas" panose="020B0609020204030204" pitchFamily="49" charset="0"/>
              </a:rPr>
              <a:t>println</a:t>
            </a:r>
            <a:r>
              <a:rPr lang="en-GB" sz="1600" dirty="0">
                <a:solidFill>
                  <a:srgbClr val="7F7F00"/>
                </a:solidFill>
                <a:effectLst/>
                <a:latin typeface="Consolas" panose="020B0609020204030204" pitchFamily="49" charset="0"/>
              </a:rPr>
              <a:t>!</a:t>
            </a:r>
            <a:r>
              <a:rPr lang="en-GB" sz="1600" b="1" dirty="0">
                <a:solidFill>
                  <a:srgbClr val="000000"/>
                </a:solidFill>
                <a:effectLst/>
                <a:latin typeface="Consolas" panose="020B0609020204030204" pitchFamily="49" charset="0"/>
              </a:rPr>
              <a:t>(</a:t>
            </a:r>
            <a:r>
              <a:rPr lang="en-GB" sz="1600" dirty="0">
                <a:solidFill>
                  <a:srgbClr val="7F007F"/>
                </a:solidFill>
                <a:effectLst/>
                <a:latin typeface="Consolas" panose="020B0609020204030204" pitchFamily="49" charset="0"/>
              </a:rPr>
              <a:t>"Please enter month number (1-4): "</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r>
              <a:rPr lang="en-GB" sz="1600" b="1" dirty="0">
                <a:solidFill>
                  <a:srgbClr val="808080"/>
                </a:solidFill>
                <a:latin typeface="Consolas" panose="020B0609020204030204" pitchFamily="49" charset="0"/>
              </a:rPr>
              <a:t> </a:t>
            </a:r>
          </a:p>
          <a:p>
            <a:r>
              <a:rPr lang="en-GB" sz="1600" b="1" dirty="0">
                <a:solidFill>
                  <a:srgbClr val="808080"/>
                </a:solidFill>
                <a:latin typeface="Consolas" panose="020B0609020204030204" pitchFamily="49" charset="0"/>
              </a:rPr>
              <a:t>    </a:t>
            </a:r>
            <a:r>
              <a:rPr lang="en-GB" sz="1600" b="1" dirty="0">
                <a:solidFill>
                  <a:srgbClr val="00007F"/>
                </a:solidFill>
                <a:effectLst/>
                <a:latin typeface="Consolas" panose="020B0609020204030204" pitchFamily="49" charset="0"/>
              </a:rPr>
              <a:t>let</a:t>
            </a:r>
            <a:r>
              <a:rPr lang="en-GB" sz="1600" dirty="0">
                <a:solidFill>
                  <a:srgbClr val="808080"/>
                </a:solidFill>
                <a:effectLst/>
                <a:latin typeface="Consolas" panose="020B0609020204030204" pitchFamily="49" charset="0"/>
              </a:rPr>
              <a:t> </a:t>
            </a:r>
            <a:r>
              <a:rPr lang="en-GB" sz="1600" b="1" dirty="0">
                <a:solidFill>
                  <a:srgbClr val="00007F"/>
                </a:solidFill>
                <a:effectLst/>
                <a:latin typeface="Consolas" panose="020B0609020204030204" pitchFamily="49" charset="0"/>
              </a:rPr>
              <a:t>mut</a:t>
            </a:r>
            <a:r>
              <a:rPr lang="en-GB" sz="1600" dirty="0">
                <a:solidFill>
                  <a:srgbClr val="808080"/>
                </a:solidFill>
                <a:effectLst/>
                <a:latin typeface="Consolas" panose="020B0609020204030204" pitchFamily="49" charset="0"/>
              </a:rPr>
              <a:t> </a:t>
            </a:r>
            <a:r>
              <a:rPr lang="en-GB" sz="1600" dirty="0" err="1">
                <a:solidFill>
                  <a:srgbClr val="000000"/>
                </a:solidFill>
                <a:effectLst/>
                <a:latin typeface="Consolas" panose="020B0609020204030204" pitchFamily="49" charset="0"/>
              </a:rPr>
              <a:t>m_number</a:t>
            </a:r>
            <a:r>
              <a:rPr lang="en-GB" sz="1600" dirty="0">
                <a:solidFill>
                  <a:srgbClr val="808080"/>
                </a:solidFill>
                <a:effectLst/>
                <a:latin typeface="Consolas" panose="020B0609020204030204" pitchFamily="49" charset="0"/>
              </a:rPr>
              <a:t> </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dirty="0">
                <a:solidFill>
                  <a:srgbClr val="000000"/>
                </a:solidFill>
                <a:effectLst/>
                <a:latin typeface="Consolas" panose="020B0609020204030204" pitchFamily="49" charset="0"/>
              </a:rPr>
              <a:t>String</a:t>
            </a:r>
            <a:r>
              <a:rPr lang="en-GB" sz="1600" b="1" dirty="0">
                <a:solidFill>
                  <a:srgbClr val="000000"/>
                </a:solidFill>
                <a:effectLst/>
                <a:latin typeface="Consolas" panose="020B0609020204030204" pitchFamily="49" charset="0"/>
              </a:rPr>
              <a:t>::</a:t>
            </a:r>
            <a:r>
              <a:rPr lang="en-GB" sz="1600" dirty="0">
                <a:solidFill>
                  <a:srgbClr val="000000"/>
                </a:solidFill>
                <a:effectLst/>
                <a:latin typeface="Consolas" panose="020B0609020204030204" pitchFamily="49" charset="0"/>
              </a:rPr>
              <a:t>new</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endParaRPr lang="en-GB" sz="1600" dirty="0">
              <a:solidFill>
                <a:srgbClr val="808080"/>
              </a:solidFill>
              <a:latin typeface="Consolas" panose="020B0609020204030204" pitchFamily="49" charset="0"/>
            </a:endParaRPr>
          </a:p>
          <a:p>
            <a:r>
              <a:rPr lang="en-GB" sz="1600" dirty="0">
                <a:solidFill>
                  <a:srgbClr val="808080"/>
                </a:solidFill>
                <a:latin typeface="Consolas" panose="020B0609020204030204" pitchFamily="49" charset="0"/>
              </a:rPr>
              <a:t>    </a:t>
            </a:r>
            <a:r>
              <a:rPr lang="en-GB" sz="1600" dirty="0">
                <a:solidFill>
                  <a:srgbClr val="000000"/>
                </a:solidFill>
                <a:effectLst/>
                <a:latin typeface="Consolas" panose="020B0609020204030204" pitchFamily="49" charset="0"/>
              </a:rPr>
              <a:t>io</a:t>
            </a:r>
            <a:r>
              <a:rPr lang="en-GB" sz="1600" b="1" dirty="0">
                <a:solidFill>
                  <a:srgbClr val="000000"/>
                </a:solidFill>
                <a:effectLst/>
                <a:latin typeface="Consolas" panose="020B0609020204030204" pitchFamily="49" charset="0"/>
              </a:rPr>
              <a:t>::</a:t>
            </a:r>
            <a:r>
              <a:rPr lang="en-GB" sz="1600" dirty="0">
                <a:solidFill>
                  <a:srgbClr val="000000"/>
                </a:solidFill>
                <a:effectLst/>
                <a:latin typeface="Consolas" panose="020B0609020204030204" pitchFamily="49" charset="0"/>
              </a:rPr>
              <a:t>stdin</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r>
              <a:rPr lang="en-GB" sz="1600" b="1" dirty="0">
                <a:solidFill>
                  <a:srgbClr val="808080"/>
                </a:solidFill>
                <a:latin typeface="Consolas" panose="020B0609020204030204" pitchFamily="49" charset="0"/>
              </a:rPr>
              <a:t>        </a:t>
            </a:r>
            <a:r>
              <a:rPr lang="en-GB" sz="1600" b="1" dirty="0">
                <a:solidFill>
                  <a:srgbClr val="000000"/>
                </a:solidFill>
                <a:effectLst/>
                <a:latin typeface="Consolas" panose="020B0609020204030204" pitchFamily="49" charset="0"/>
              </a:rPr>
              <a:t>.</a:t>
            </a:r>
            <a:r>
              <a:rPr lang="en-GB" sz="1600" dirty="0" err="1">
                <a:solidFill>
                  <a:srgbClr val="000000"/>
                </a:solidFill>
                <a:effectLst/>
                <a:latin typeface="Consolas" panose="020B0609020204030204" pitchFamily="49" charset="0"/>
              </a:rPr>
              <a:t>read_line</a:t>
            </a:r>
            <a:r>
              <a:rPr lang="en-GB" sz="1600" b="1" dirty="0">
                <a:solidFill>
                  <a:srgbClr val="000000"/>
                </a:solidFill>
                <a:effectLst/>
                <a:latin typeface="Consolas" panose="020B0609020204030204" pitchFamily="49" charset="0"/>
              </a:rPr>
              <a:t>(&amp;</a:t>
            </a:r>
            <a:r>
              <a:rPr lang="en-GB" sz="1600" b="1" dirty="0">
                <a:solidFill>
                  <a:srgbClr val="00007F"/>
                </a:solidFill>
                <a:effectLst/>
                <a:latin typeface="Consolas" panose="020B0609020204030204" pitchFamily="49" charset="0"/>
              </a:rPr>
              <a:t>mut</a:t>
            </a:r>
            <a:r>
              <a:rPr lang="en-GB" sz="1600" dirty="0">
                <a:solidFill>
                  <a:srgbClr val="808080"/>
                </a:solidFill>
                <a:effectLst/>
                <a:latin typeface="Consolas" panose="020B0609020204030204" pitchFamily="49" charset="0"/>
              </a:rPr>
              <a:t> </a:t>
            </a:r>
            <a:r>
              <a:rPr lang="en-GB" sz="1600" dirty="0" err="1">
                <a:solidFill>
                  <a:srgbClr val="000000"/>
                </a:solidFill>
                <a:effectLst/>
                <a:latin typeface="Consolas" panose="020B0609020204030204" pitchFamily="49" charset="0"/>
              </a:rPr>
              <a:t>m_number</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r>
              <a:rPr lang="en-GB" sz="1600" b="1" dirty="0">
                <a:solidFill>
                  <a:srgbClr val="808080"/>
                </a:solidFill>
                <a:latin typeface="Consolas" panose="020B0609020204030204" pitchFamily="49" charset="0"/>
              </a:rPr>
              <a:t>        </a:t>
            </a:r>
            <a:r>
              <a:rPr lang="en-GB" sz="1600" b="1" dirty="0">
                <a:solidFill>
                  <a:srgbClr val="000000"/>
                </a:solidFill>
                <a:effectLst/>
                <a:latin typeface="Consolas" panose="020B0609020204030204" pitchFamily="49" charset="0"/>
              </a:rPr>
              <a:t>.</a:t>
            </a:r>
            <a:r>
              <a:rPr lang="en-GB" sz="1600" dirty="0">
                <a:solidFill>
                  <a:srgbClr val="000000"/>
                </a:solidFill>
                <a:effectLst/>
                <a:latin typeface="Consolas" panose="020B0609020204030204" pitchFamily="49" charset="0"/>
              </a:rPr>
              <a:t>expect</a:t>
            </a:r>
            <a:r>
              <a:rPr lang="en-GB" sz="1600" b="1" dirty="0">
                <a:solidFill>
                  <a:srgbClr val="000000"/>
                </a:solidFill>
                <a:effectLst/>
                <a:latin typeface="Consolas" panose="020B0609020204030204" pitchFamily="49" charset="0"/>
              </a:rPr>
              <a:t>(</a:t>
            </a:r>
            <a:r>
              <a:rPr lang="en-GB" sz="1600" dirty="0">
                <a:solidFill>
                  <a:srgbClr val="7F007F"/>
                </a:solidFill>
                <a:effectLst/>
                <a:latin typeface="Consolas" panose="020B0609020204030204" pitchFamily="49" charset="0"/>
              </a:rPr>
              <a:t>"I/O error"</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r>
              <a:rPr lang="en-GB" sz="1600" b="1" dirty="0">
                <a:solidFill>
                  <a:srgbClr val="808080"/>
                </a:solidFill>
                <a:latin typeface="Consolas" panose="020B0609020204030204" pitchFamily="49" charset="0"/>
              </a:rPr>
              <a:t>    </a:t>
            </a:r>
          </a:p>
          <a:p>
            <a:r>
              <a:rPr lang="en-GB" sz="1600" b="1" dirty="0">
                <a:solidFill>
                  <a:srgbClr val="808080"/>
                </a:solidFill>
                <a:effectLst/>
                <a:latin typeface="Consolas" panose="020B0609020204030204" pitchFamily="49" charset="0"/>
              </a:rPr>
              <a:t>    </a:t>
            </a:r>
            <a:r>
              <a:rPr lang="en-GB" sz="1600" b="1" dirty="0">
                <a:solidFill>
                  <a:srgbClr val="00007F"/>
                </a:solidFill>
                <a:effectLst/>
                <a:latin typeface="Consolas" panose="020B0609020204030204" pitchFamily="49" charset="0"/>
              </a:rPr>
              <a:t>let</a:t>
            </a:r>
            <a:r>
              <a:rPr lang="en-GB" sz="1600" dirty="0">
                <a:solidFill>
                  <a:srgbClr val="808080"/>
                </a:solidFill>
                <a:effectLst/>
                <a:latin typeface="Consolas" panose="020B0609020204030204" pitchFamily="49" charset="0"/>
              </a:rPr>
              <a:t> </a:t>
            </a:r>
            <a:r>
              <a:rPr lang="en-GB" sz="1600" dirty="0">
                <a:solidFill>
                  <a:srgbClr val="000000"/>
                </a:solidFill>
                <a:effectLst/>
                <a:latin typeface="Consolas" panose="020B0609020204030204" pitchFamily="49" charset="0"/>
              </a:rPr>
              <a:t>index</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dirty="0" err="1">
                <a:solidFill>
                  <a:srgbClr val="000000"/>
                </a:solidFill>
                <a:effectLst/>
                <a:latin typeface="Consolas" panose="020B0609020204030204" pitchFamily="49" charset="0"/>
              </a:rPr>
              <a:t>usize</a:t>
            </a:r>
            <a:r>
              <a:rPr lang="en-GB" sz="1600" dirty="0">
                <a:solidFill>
                  <a:srgbClr val="808080"/>
                </a:solidFill>
                <a:effectLst/>
                <a:latin typeface="Consolas" panose="020B0609020204030204" pitchFamily="49" charset="0"/>
              </a:rPr>
              <a:t> </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dirty="0" err="1">
                <a:solidFill>
                  <a:srgbClr val="000000"/>
                </a:solidFill>
                <a:effectLst/>
                <a:latin typeface="Consolas" panose="020B0609020204030204" pitchFamily="49" charset="0"/>
              </a:rPr>
              <a:t>m_number</a:t>
            </a:r>
            <a:r>
              <a:rPr lang="en-GB" sz="1600" dirty="0">
                <a:solidFill>
                  <a:srgbClr val="808080"/>
                </a:solidFill>
                <a:effectLst/>
                <a:latin typeface="Consolas" panose="020B0609020204030204" pitchFamily="49" charset="0"/>
              </a:rPr>
              <a:t> </a:t>
            </a:r>
          </a:p>
          <a:p>
            <a:r>
              <a:rPr lang="en-GB" sz="1600" b="1" dirty="0">
                <a:solidFill>
                  <a:srgbClr val="808080"/>
                </a:solidFill>
                <a:latin typeface="Consolas" panose="020B0609020204030204" pitchFamily="49" charset="0"/>
              </a:rPr>
              <a:t>        </a:t>
            </a:r>
            <a:r>
              <a:rPr lang="en-GB" sz="1600" b="1" dirty="0">
                <a:solidFill>
                  <a:srgbClr val="000000"/>
                </a:solidFill>
                <a:effectLst/>
                <a:latin typeface="Consolas" panose="020B0609020204030204" pitchFamily="49" charset="0"/>
              </a:rPr>
              <a:t>.</a:t>
            </a:r>
            <a:r>
              <a:rPr lang="en-GB" sz="1600" dirty="0">
                <a:solidFill>
                  <a:srgbClr val="000000"/>
                </a:solidFill>
                <a:effectLst/>
                <a:latin typeface="Consolas" panose="020B0609020204030204" pitchFamily="49" charset="0"/>
              </a:rPr>
              <a:t>trim</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r>
              <a:rPr lang="en-GB" sz="1600" b="1" dirty="0">
                <a:solidFill>
                  <a:srgbClr val="808080"/>
                </a:solidFill>
                <a:latin typeface="Consolas" panose="020B0609020204030204" pitchFamily="49" charset="0"/>
              </a:rPr>
              <a:t>        </a:t>
            </a:r>
            <a:r>
              <a:rPr lang="en-GB" sz="1600" b="1" dirty="0">
                <a:solidFill>
                  <a:srgbClr val="000000"/>
                </a:solidFill>
                <a:effectLst/>
                <a:latin typeface="Consolas" panose="020B0609020204030204" pitchFamily="49" charset="0"/>
              </a:rPr>
              <a:t>.</a:t>
            </a:r>
            <a:r>
              <a:rPr lang="en-GB" sz="1600" dirty="0">
                <a:solidFill>
                  <a:srgbClr val="000000"/>
                </a:solidFill>
                <a:effectLst/>
                <a:latin typeface="Consolas" panose="020B0609020204030204" pitchFamily="49" charset="0"/>
              </a:rPr>
              <a:t>parse</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r>
              <a:rPr lang="en-GB" sz="1600" b="1" dirty="0">
                <a:solidFill>
                  <a:srgbClr val="000000"/>
                </a:solidFill>
                <a:effectLst/>
                <a:latin typeface="Consolas" panose="020B0609020204030204" pitchFamily="49" charset="0"/>
              </a:rPr>
              <a:t>        .</a:t>
            </a:r>
            <a:r>
              <a:rPr lang="en-GB" sz="1600" dirty="0">
                <a:solidFill>
                  <a:srgbClr val="000000"/>
                </a:solidFill>
                <a:effectLst/>
                <a:latin typeface="Consolas" panose="020B0609020204030204" pitchFamily="49" charset="0"/>
              </a:rPr>
              <a:t>expect</a:t>
            </a:r>
            <a:r>
              <a:rPr lang="en-GB" sz="1600" b="1" dirty="0">
                <a:solidFill>
                  <a:srgbClr val="000000"/>
                </a:solidFill>
                <a:effectLst/>
                <a:latin typeface="Consolas" panose="020B0609020204030204" pitchFamily="49" charset="0"/>
              </a:rPr>
              <a:t>(</a:t>
            </a:r>
            <a:r>
              <a:rPr lang="en-GB" sz="1600" dirty="0">
                <a:solidFill>
                  <a:srgbClr val="7F007F"/>
                </a:solidFill>
                <a:effectLst/>
                <a:latin typeface="Consolas" panose="020B0609020204030204" pitchFamily="49" charset="0"/>
              </a:rPr>
              <a:t>"Must be a number between 1-4!"</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endParaRPr lang="en-GB" sz="1600" b="1" dirty="0">
              <a:solidFill>
                <a:srgbClr val="808080"/>
              </a:solidFill>
              <a:latin typeface="Consolas" panose="020B0609020204030204" pitchFamily="49" charset="0"/>
            </a:endParaRPr>
          </a:p>
          <a:p>
            <a:r>
              <a:rPr lang="en-GB" sz="1600" b="1" dirty="0">
                <a:solidFill>
                  <a:srgbClr val="00007F"/>
                </a:solidFill>
                <a:effectLst/>
                <a:latin typeface="Consolas" panose="020B0609020204030204" pitchFamily="49" charset="0"/>
              </a:rPr>
              <a:t>    let</a:t>
            </a:r>
            <a:r>
              <a:rPr lang="en-GB" sz="1600" dirty="0">
                <a:solidFill>
                  <a:srgbClr val="808080"/>
                </a:solidFill>
                <a:effectLst/>
                <a:latin typeface="Consolas" panose="020B0609020204030204" pitchFamily="49" charset="0"/>
              </a:rPr>
              <a:t> </a:t>
            </a:r>
            <a:r>
              <a:rPr lang="en-GB" sz="1600" dirty="0" err="1">
                <a:solidFill>
                  <a:srgbClr val="000000"/>
                </a:solidFill>
                <a:effectLst/>
                <a:latin typeface="Consolas" panose="020B0609020204030204" pitchFamily="49" charset="0"/>
              </a:rPr>
              <a:t>month_name</a:t>
            </a:r>
            <a:r>
              <a:rPr lang="en-GB" sz="1600" dirty="0">
                <a:solidFill>
                  <a:srgbClr val="808080"/>
                </a:solidFill>
                <a:effectLst/>
                <a:latin typeface="Consolas" panose="020B0609020204030204" pitchFamily="49" charset="0"/>
              </a:rPr>
              <a:t> </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r>
              <a:rPr lang="en-GB" sz="1600" dirty="0">
                <a:solidFill>
                  <a:srgbClr val="000000"/>
                </a:solidFill>
                <a:effectLst/>
                <a:latin typeface="Consolas" panose="020B0609020204030204" pitchFamily="49" charset="0"/>
              </a:rPr>
              <a:t>months</a:t>
            </a:r>
            <a:r>
              <a:rPr lang="en-GB" sz="1600" b="1" dirty="0">
                <a:solidFill>
                  <a:srgbClr val="000000"/>
                </a:solidFill>
                <a:effectLst/>
                <a:latin typeface="Consolas" panose="020B0609020204030204" pitchFamily="49" charset="0"/>
              </a:rPr>
              <a:t>[</a:t>
            </a:r>
            <a:r>
              <a:rPr lang="en-GB" sz="1600" dirty="0">
                <a:solidFill>
                  <a:srgbClr val="000000"/>
                </a:solidFill>
                <a:effectLst/>
                <a:latin typeface="Consolas" panose="020B0609020204030204" pitchFamily="49" charset="0"/>
              </a:rPr>
              <a:t>index</a:t>
            </a:r>
            <a:r>
              <a:rPr lang="en-GB" sz="1600" b="1" dirty="0">
                <a:solidFill>
                  <a:srgbClr val="000000"/>
                </a:solidFill>
                <a:effectLst/>
                <a:latin typeface="Consolas" panose="020B0609020204030204" pitchFamily="49" charset="0"/>
              </a:rPr>
              <a:t>-</a:t>
            </a:r>
            <a:r>
              <a:rPr lang="en-GB" sz="1600" dirty="0">
                <a:solidFill>
                  <a:srgbClr val="007F7F"/>
                </a:solidFill>
                <a:effectLst/>
                <a:latin typeface="Consolas" panose="020B0609020204030204" pitchFamily="49" charset="0"/>
              </a:rPr>
              <a:t>1</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r>
              <a:rPr lang="en-GB" sz="1600" dirty="0">
                <a:solidFill>
                  <a:srgbClr val="808080"/>
                </a:solidFill>
                <a:latin typeface="Consolas" panose="020B0609020204030204" pitchFamily="49" charset="0"/>
              </a:rPr>
              <a:t>    </a:t>
            </a:r>
            <a:r>
              <a:rPr lang="en-GB" sz="1600" dirty="0" err="1">
                <a:solidFill>
                  <a:srgbClr val="7F7F00"/>
                </a:solidFill>
                <a:effectLst/>
                <a:latin typeface="Consolas" panose="020B0609020204030204" pitchFamily="49" charset="0"/>
              </a:rPr>
              <a:t>println</a:t>
            </a:r>
            <a:r>
              <a:rPr lang="en-GB" sz="1600" dirty="0">
                <a:solidFill>
                  <a:srgbClr val="7F7F00"/>
                </a:solidFill>
                <a:effectLst/>
                <a:latin typeface="Consolas" panose="020B0609020204030204" pitchFamily="49" charset="0"/>
              </a:rPr>
              <a:t>!</a:t>
            </a:r>
            <a:r>
              <a:rPr lang="en-GB" sz="1600" b="1" dirty="0">
                <a:solidFill>
                  <a:srgbClr val="000000"/>
                </a:solidFill>
                <a:effectLst/>
                <a:latin typeface="Consolas" panose="020B0609020204030204" pitchFamily="49" charset="0"/>
              </a:rPr>
              <a:t>(</a:t>
            </a:r>
            <a:r>
              <a:rPr lang="en-GB" sz="1600" dirty="0">
                <a:solidFill>
                  <a:srgbClr val="7F007F"/>
                </a:solidFill>
                <a:effectLst/>
                <a:latin typeface="Consolas" panose="020B0609020204030204" pitchFamily="49" charset="0"/>
              </a:rPr>
              <a:t>"Month {} is {}"</a:t>
            </a:r>
            <a:r>
              <a:rPr lang="en-GB" sz="1600" b="1" dirty="0">
                <a:solidFill>
                  <a:srgbClr val="000000"/>
                </a:solidFill>
                <a:effectLst/>
                <a:latin typeface="Consolas" panose="020B0609020204030204" pitchFamily="49" charset="0"/>
              </a:rPr>
              <a:t>, </a:t>
            </a:r>
            <a:r>
              <a:rPr lang="en-GB" sz="1600" dirty="0">
                <a:solidFill>
                  <a:srgbClr val="000000"/>
                </a:solidFill>
                <a:effectLst/>
                <a:latin typeface="Consolas" panose="020B0609020204030204" pitchFamily="49" charset="0"/>
              </a:rPr>
              <a:t>index</a:t>
            </a:r>
            <a:r>
              <a:rPr lang="en-GB" sz="1600" b="1" dirty="0">
                <a:solidFill>
                  <a:srgbClr val="000000"/>
                </a:solidFill>
                <a:effectLst/>
                <a:latin typeface="Consolas" panose="020B0609020204030204" pitchFamily="49" charset="0"/>
              </a:rPr>
              <a:t>, </a:t>
            </a:r>
            <a:r>
              <a:rPr lang="en-GB" sz="1600" dirty="0" err="1">
                <a:solidFill>
                  <a:srgbClr val="000000"/>
                </a:solidFill>
                <a:effectLst/>
                <a:latin typeface="Consolas" panose="020B0609020204030204" pitchFamily="49" charset="0"/>
              </a:rPr>
              <a:t>month_name</a:t>
            </a:r>
            <a:r>
              <a:rPr lang="en-GB" sz="1600" b="1" dirty="0">
                <a:solidFill>
                  <a:srgbClr val="000000"/>
                </a:solidFill>
                <a:effectLst/>
                <a:latin typeface="Consolas" panose="020B0609020204030204" pitchFamily="49" charset="0"/>
              </a:rPr>
              <a:t>);</a:t>
            </a:r>
            <a:r>
              <a:rPr lang="en-GB" sz="1600" dirty="0">
                <a:solidFill>
                  <a:srgbClr val="808080"/>
                </a:solidFill>
                <a:effectLst/>
                <a:latin typeface="Consolas" panose="020B0609020204030204" pitchFamily="49" charset="0"/>
              </a:rPr>
              <a:t> </a:t>
            </a:r>
          </a:p>
          <a:p>
            <a:r>
              <a:rPr lang="en-GB" sz="1600" b="1" dirty="0">
                <a:solidFill>
                  <a:srgbClr val="000000"/>
                </a:solidFill>
                <a:effectLst/>
                <a:latin typeface="Consolas" panose="020B0609020204030204" pitchFamily="49" charset="0"/>
              </a:rPr>
              <a:t>}</a:t>
            </a:r>
            <a:endParaRPr lang="en-GB" sz="1600" dirty="0">
              <a:effectLst/>
              <a:latin typeface="Consolas" panose="020B0609020204030204" pitchFamily="49" charset="0"/>
            </a:endParaRPr>
          </a:p>
        </p:txBody>
      </p:sp>
      <p:pic>
        <p:nvPicPr>
          <p:cNvPr id="4" name="Picture 2" descr="Rust Programming language Logo Machine learning Haskell, crab, animals ...">
            <a:extLst>
              <a:ext uri="{FF2B5EF4-FFF2-40B4-BE49-F238E27FC236}">
                <a16:creationId xmlns:a16="http://schemas.microsoft.com/office/drawing/2014/main" id="{D7563147-E9B1-F60F-D726-0A9D6EF144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9672" y="866210"/>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231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AB72F3-088C-74C7-4A1A-5505F147D165}"/>
              </a:ext>
            </a:extLst>
          </p:cNvPr>
          <p:cNvSpPr>
            <a:spLocks noGrp="1"/>
          </p:cNvSpPr>
          <p:nvPr>
            <p:ph type="body" sz="quarter" idx="10"/>
          </p:nvPr>
        </p:nvSpPr>
        <p:spPr/>
        <p:txBody>
          <a:bodyPr/>
          <a:lstStyle/>
          <a:p>
            <a:r>
              <a:rPr lang="en-GB" cap="none" dirty="0"/>
              <a:t>Invalid Indexes: Run Time (3)</a:t>
            </a:r>
          </a:p>
        </p:txBody>
      </p:sp>
      <p:sp>
        <p:nvSpPr>
          <p:cNvPr id="3" name="Text Placeholder 2">
            <a:extLst>
              <a:ext uri="{FF2B5EF4-FFF2-40B4-BE49-F238E27FC236}">
                <a16:creationId xmlns:a16="http://schemas.microsoft.com/office/drawing/2014/main" id="{172B8352-5F7C-CCE6-93E1-A35A5B6318E1}"/>
              </a:ext>
            </a:extLst>
          </p:cNvPr>
          <p:cNvSpPr>
            <a:spLocks noGrp="1"/>
          </p:cNvSpPr>
          <p:nvPr>
            <p:ph type="body" sz="quarter" idx="15"/>
          </p:nvPr>
        </p:nvSpPr>
        <p:spPr>
          <a:xfrm>
            <a:off x="4673931" y="2803890"/>
            <a:ext cx="7084406" cy="1104540"/>
          </a:xfrm>
        </p:spPr>
        <p:txBody>
          <a:bodyPr/>
          <a:lstStyle/>
          <a:p>
            <a:r>
              <a:rPr lang="en-GB" sz="1600" dirty="0">
                <a:solidFill>
                  <a:srgbClr val="000000"/>
                </a:solidFill>
                <a:latin typeface="+mn-lt"/>
              </a:rPr>
              <a:t>And with the backtrace enabled…</a:t>
            </a:r>
          </a:p>
          <a:p>
            <a:endParaRPr lang="en-GB" dirty="0">
              <a:solidFill>
                <a:srgbClr val="000000"/>
              </a:solidFill>
              <a:latin typeface="+mn-lt"/>
            </a:endParaRPr>
          </a:p>
          <a:p>
            <a:pPr>
              <a:spcBef>
                <a:spcPts val="600"/>
              </a:spcBef>
            </a:pPr>
            <a:r>
              <a:rPr lang="en-GB" dirty="0">
                <a:solidFill>
                  <a:srgbClr val="000000"/>
                </a:solidFill>
                <a:latin typeface="+mn-lt"/>
              </a:rPr>
              <a:t>…and when the program is rerun, more detail emerges…</a:t>
            </a:r>
            <a:endParaRPr lang="en-GB" sz="1600" dirty="0">
              <a:solidFill>
                <a:srgbClr val="000000"/>
              </a:solidFill>
              <a:latin typeface="+mn-lt"/>
            </a:endParaRPr>
          </a:p>
          <a:p>
            <a:endParaRPr lang="en-GB" dirty="0">
              <a:latin typeface="+mn-lt"/>
            </a:endParaRPr>
          </a:p>
        </p:txBody>
      </p:sp>
      <p:sp>
        <p:nvSpPr>
          <p:cNvPr id="5" name="TextBox 4">
            <a:extLst>
              <a:ext uri="{FF2B5EF4-FFF2-40B4-BE49-F238E27FC236}">
                <a16:creationId xmlns:a16="http://schemas.microsoft.com/office/drawing/2014/main" id="{47E140F2-7EEB-3E68-37AE-74AED5ED63A9}"/>
              </a:ext>
            </a:extLst>
          </p:cNvPr>
          <p:cNvSpPr txBox="1"/>
          <p:nvPr/>
        </p:nvSpPr>
        <p:spPr>
          <a:xfrm>
            <a:off x="4673931" y="215596"/>
            <a:ext cx="6097978" cy="2462213"/>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Please enter month number (1-4):</a:t>
            </a:r>
          </a:p>
          <a:p>
            <a:r>
              <a:rPr lang="en-GB" sz="1400" dirty="0">
                <a:solidFill>
                  <a:schemeClr val="bg1"/>
                </a:solidFill>
                <a:latin typeface="Consolas" panose="020B0609020204030204" pitchFamily="49" charset="0"/>
              </a:rPr>
              <a:t>0</a:t>
            </a:r>
          </a:p>
          <a:p>
            <a:r>
              <a:rPr lang="en-GB" sz="1400" dirty="0">
                <a:solidFill>
                  <a:srgbClr val="FF0000"/>
                </a:solidFill>
                <a:latin typeface="Consolas" panose="020B0609020204030204" pitchFamily="49" charset="0"/>
              </a:rPr>
              <a:t>thread 'main' panicked at 'attempt to subtract with overflow', runtimearrpanic.rs:19:29</a:t>
            </a:r>
          </a:p>
          <a:p>
            <a:r>
              <a:rPr lang="en-GB" sz="1400" dirty="0">
                <a:solidFill>
                  <a:srgbClr val="FF0000"/>
                </a:solidFill>
                <a:latin typeface="Consolas" panose="020B0609020204030204" pitchFamily="49" charset="0"/>
              </a:rPr>
              <a:t>note: run with `RUST_BACKTRACE=1` environment variable to display a backtrace</a:t>
            </a:r>
          </a:p>
          <a:p>
            <a:endParaRPr lang="en-GB" sz="1400" dirty="0">
              <a:solidFill>
                <a:schemeClr val="bg1"/>
              </a:solidFill>
              <a:latin typeface="Consolas" panose="020B0609020204030204" pitchFamily="49" charset="0"/>
            </a:endParaRPr>
          </a:p>
          <a:p>
            <a:r>
              <a:rPr lang="en-GB" sz="1400" dirty="0">
                <a:solidFill>
                  <a:schemeClr val="bg1"/>
                </a:solidFill>
                <a:latin typeface="Consolas" panose="020B0609020204030204" pitchFamily="49" charset="0"/>
              </a:rPr>
              <a:t>Please enter month number (1-4):</a:t>
            </a:r>
          </a:p>
          <a:p>
            <a:r>
              <a:rPr lang="en-GB" sz="1400" dirty="0">
                <a:solidFill>
                  <a:schemeClr val="bg1"/>
                </a:solidFill>
                <a:latin typeface="Consolas" panose="020B0609020204030204" pitchFamily="49" charset="0"/>
              </a:rPr>
              <a:t>4</a:t>
            </a:r>
          </a:p>
          <a:p>
            <a:r>
              <a:rPr lang="en-GB" sz="1400" dirty="0">
                <a:solidFill>
                  <a:schemeClr val="bg1"/>
                </a:solidFill>
                <a:latin typeface="Consolas" panose="020B0609020204030204" pitchFamily="49" charset="0"/>
              </a:rPr>
              <a:t>Month 4 is Apr</a:t>
            </a:r>
          </a:p>
          <a:p>
            <a:endParaRPr lang="en-GB" sz="1400" dirty="0">
              <a:solidFill>
                <a:schemeClr val="bg1"/>
              </a:solidFill>
              <a:latin typeface="Consolas" panose="020B0609020204030204" pitchFamily="49" charset="0"/>
            </a:endParaRPr>
          </a:p>
        </p:txBody>
      </p:sp>
      <p:sp>
        <p:nvSpPr>
          <p:cNvPr id="9" name="TextBox 8">
            <a:extLst>
              <a:ext uri="{FF2B5EF4-FFF2-40B4-BE49-F238E27FC236}">
                <a16:creationId xmlns:a16="http://schemas.microsoft.com/office/drawing/2014/main" id="{DD15617F-2FD0-F2AE-AD45-F433D9877018}"/>
              </a:ext>
            </a:extLst>
          </p:cNvPr>
          <p:cNvSpPr txBox="1"/>
          <p:nvPr/>
        </p:nvSpPr>
        <p:spPr>
          <a:xfrm>
            <a:off x="4673931" y="3171134"/>
            <a:ext cx="6097978" cy="338554"/>
          </a:xfrm>
          <a:prstGeom prst="rect">
            <a:avLst/>
          </a:prstGeom>
          <a:solidFill>
            <a:srgbClr val="000000"/>
          </a:solidFill>
        </p:spPr>
        <p:txBody>
          <a:bodyPr wrap="square">
            <a:spAutoFit/>
          </a:bodyPr>
          <a:lstStyle/>
          <a:p>
            <a:r>
              <a:rPr lang="en-GB" sz="1600" dirty="0">
                <a:solidFill>
                  <a:schemeClr val="bg1"/>
                </a:solidFill>
                <a:latin typeface="Consolas" panose="020B0609020204030204" pitchFamily="49" charset="0"/>
              </a:rPr>
              <a:t>C:\Users\QA\rust&gt;</a:t>
            </a:r>
            <a:r>
              <a:rPr lang="en-GB" sz="1600" dirty="0">
                <a:solidFill>
                  <a:srgbClr val="FFC000"/>
                </a:solidFill>
                <a:latin typeface="Consolas" panose="020B0609020204030204" pitchFamily="49" charset="0"/>
              </a:rPr>
              <a:t>SET RUST_BACKTRACE=1</a:t>
            </a:r>
          </a:p>
        </p:txBody>
      </p:sp>
      <p:sp>
        <p:nvSpPr>
          <p:cNvPr id="10" name="TextBox 9">
            <a:extLst>
              <a:ext uri="{FF2B5EF4-FFF2-40B4-BE49-F238E27FC236}">
                <a16:creationId xmlns:a16="http://schemas.microsoft.com/office/drawing/2014/main" id="{975CB52A-0845-83F2-67F3-DD4BBDAACA9C}"/>
              </a:ext>
            </a:extLst>
          </p:cNvPr>
          <p:cNvSpPr txBox="1"/>
          <p:nvPr/>
        </p:nvSpPr>
        <p:spPr>
          <a:xfrm>
            <a:off x="4673931" y="3908430"/>
            <a:ext cx="6097978" cy="2677656"/>
          </a:xfrm>
          <a:prstGeom prst="rect">
            <a:avLst/>
          </a:prstGeom>
          <a:solidFill>
            <a:srgbClr val="000000"/>
          </a:solidFill>
        </p:spPr>
        <p:txBody>
          <a:bodyPr wrap="square">
            <a:spAutoFit/>
          </a:bodyPr>
          <a:lstStyle/>
          <a:p>
            <a:r>
              <a:rPr lang="en-GB" sz="1200" dirty="0">
                <a:solidFill>
                  <a:schemeClr val="bg1"/>
                </a:solidFill>
                <a:latin typeface="Consolas" panose="020B0609020204030204" pitchFamily="49" charset="0"/>
              </a:rPr>
              <a:t>Please enter month number (1-4):</a:t>
            </a:r>
          </a:p>
          <a:p>
            <a:r>
              <a:rPr lang="en-GB" sz="1200" dirty="0">
                <a:solidFill>
                  <a:schemeClr val="bg1"/>
                </a:solidFill>
                <a:latin typeface="Consolas" panose="020B0609020204030204" pitchFamily="49" charset="0"/>
              </a:rPr>
              <a:t>0</a:t>
            </a:r>
          </a:p>
          <a:p>
            <a:r>
              <a:rPr lang="en-GB" sz="1200" dirty="0">
                <a:solidFill>
                  <a:srgbClr val="FF0000"/>
                </a:solidFill>
                <a:latin typeface="Consolas" panose="020B0609020204030204" pitchFamily="49" charset="0"/>
              </a:rPr>
              <a:t>thread 'main' panicked at 'attempt to subtract with overflow', runtimearrpanic.rs:19:29</a:t>
            </a:r>
          </a:p>
          <a:p>
            <a:r>
              <a:rPr lang="en-GB" sz="1200" dirty="0">
                <a:solidFill>
                  <a:srgbClr val="FF0000"/>
                </a:solidFill>
                <a:latin typeface="Consolas" panose="020B0609020204030204" pitchFamily="49" charset="0"/>
              </a:rPr>
              <a:t>stack backtrace:</a:t>
            </a:r>
          </a:p>
          <a:p>
            <a:r>
              <a:rPr lang="en-GB" sz="1200" dirty="0">
                <a:solidFill>
                  <a:srgbClr val="FF0000"/>
                </a:solidFill>
                <a:latin typeface="Consolas" panose="020B0609020204030204" pitchFamily="49" charset="0"/>
              </a:rPr>
              <a:t>   0: std::panicking::</a:t>
            </a:r>
            <a:r>
              <a:rPr lang="en-GB" sz="1200" dirty="0" err="1">
                <a:solidFill>
                  <a:srgbClr val="FF0000"/>
                </a:solidFill>
                <a:latin typeface="Consolas" panose="020B0609020204030204" pitchFamily="49" charset="0"/>
              </a:rPr>
              <a:t>begin_panic_handler</a:t>
            </a:r>
            <a:endParaRPr lang="en-GB" sz="1200" dirty="0">
              <a:solidFill>
                <a:srgbClr val="FF0000"/>
              </a:solidFill>
              <a:latin typeface="Consolas" panose="020B0609020204030204" pitchFamily="49" charset="0"/>
            </a:endParaRPr>
          </a:p>
          <a:p>
            <a:r>
              <a:rPr lang="en-GB" sz="1200" dirty="0">
                <a:solidFill>
                  <a:srgbClr val="FF0000"/>
                </a:solidFill>
                <a:latin typeface="Consolas" panose="020B0609020204030204" pitchFamily="49" charset="0"/>
              </a:rPr>
              <a:t>             at /rustc/18bf6b4f01a6feaf7259ba7cdae58031af1b7b39\/library\std\src\panicking.rs:475</a:t>
            </a:r>
          </a:p>
          <a:p>
            <a:r>
              <a:rPr lang="en-GB" sz="1200" dirty="0">
                <a:solidFill>
                  <a:srgbClr val="FF0000"/>
                </a:solidFill>
                <a:latin typeface="Consolas" panose="020B0609020204030204" pitchFamily="49" charset="0"/>
              </a:rPr>
              <a:t>   1: core::panicking::</a:t>
            </a:r>
            <a:r>
              <a:rPr lang="en-GB" sz="1200" dirty="0" err="1">
                <a:solidFill>
                  <a:srgbClr val="FF0000"/>
                </a:solidFill>
                <a:latin typeface="Consolas" panose="020B0609020204030204" pitchFamily="49" charset="0"/>
              </a:rPr>
              <a:t>panic_fmt</a:t>
            </a:r>
            <a:endParaRPr lang="en-GB" sz="1200" dirty="0">
              <a:solidFill>
                <a:srgbClr val="FF0000"/>
              </a:solidFill>
              <a:latin typeface="Consolas" panose="020B0609020204030204" pitchFamily="49" charset="0"/>
            </a:endParaRPr>
          </a:p>
          <a:p>
            <a:r>
              <a:rPr lang="en-GB" sz="1200" dirty="0">
                <a:solidFill>
                  <a:srgbClr val="FF0000"/>
                </a:solidFill>
                <a:latin typeface="Consolas" panose="020B0609020204030204" pitchFamily="49" charset="0"/>
              </a:rPr>
              <a:t>             at /rustc/18bf6b4f01a6feaf7259ba7cdae58031af1b7b39\/library\core\src\panicking.rs:85</a:t>
            </a:r>
          </a:p>
          <a:p>
            <a:r>
              <a:rPr lang="en-GB" sz="1200" dirty="0">
                <a:solidFill>
                  <a:srgbClr val="FF0000"/>
                </a:solidFill>
                <a:latin typeface="Consolas" panose="020B0609020204030204" pitchFamily="49" charset="0"/>
              </a:rPr>
              <a:t>   </a:t>
            </a:r>
            <a:endParaRPr lang="en-GB" sz="1200" dirty="0">
              <a:solidFill>
                <a:schemeClr val="bg1"/>
              </a:solidFill>
              <a:latin typeface="Consolas" panose="020B0609020204030204" pitchFamily="49" charset="0"/>
            </a:endParaRPr>
          </a:p>
        </p:txBody>
      </p:sp>
      <p:pic>
        <p:nvPicPr>
          <p:cNvPr id="11" name="Picture 2" descr="Check out the new Microsoft Windows logo designed by Apple | Cult of Mac">
            <a:extLst>
              <a:ext uri="{FF2B5EF4-FFF2-40B4-BE49-F238E27FC236}">
                <a16:creationId xmlns:a16="http://schemas.microsoft.com/office/drawing/2014/main" id="{D4A5334A-560A-7A86-19F0-4D6986E93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8370" y="215596"/>
            <a:ext cx="4318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 out the new Microsoft Windows logo designed by Apple | Cult of Mac">
            <a:extLst>
              <a:ext uri="{FF2B5EF4-FFF2-40B4-BE49-F238E27FC236}">
                <a16:creationId xmlns:a16="http://schemas.microsoft.com/office/drawing/2014/main" id="{19A1820D-D61F-53FE-F2EF-FFCE0690F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8370" y="3140260"/>
            <a:ext cx="431800" cy="431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eck out the new Microsoft Windows logo designed by Apple | Cult of Mac">
            <a:extLst>
              <a:ext uri="{FF2B5EF4-FFF2-40B4-BE49-F238E27FC236}">
                <a16:creationId xmlns:a16="http://schemas.microsoft.com/office/drawing/2014/main" id="{2A8CB102-1D29-E2FC-ED85-94F6C5172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8370" y="3908430"/>
            <a:ext cx="431800" cy="43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40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8CBE70-E30F-7FFD-AE7D-EDE3E9C3722E}"/>
              </a:ext>
            </a:extLst>
          </p:cNvPr>
          <p:cNvSpPr>
            <a:spLocks noGrp="1"/>
          </p:cNvSpPr>
          <p:nvPr>
            <p:ph type="body" sz="quarter" idx="10"/>
          </p:nvPr>
        </p:nvSpPr>
        <p:spPr/>
        <p:txBody>
          <a:bodyPr/>
          <a:lstStyle/>
          <a:p>
            <a:r>
              <a:rPr lang="en-GB" cap="none" dirty="0"/>
              <a:t>Copying an Array</a:t>
            </a:r>
          </a:p>
        </p:txBody>
      </p:sp>
      <p:sp>
        <p:nvSpPr>
          <p:cNvPr id="3" name="Text Placeholder 2">
            <a:extLst>
              <a:ext uri="{FF2B5EF4-FFF2-40B4-BE49-F238E27FC236}">
                <a16:creationId xmlns:a16="http://schemas.microsoft.com/office/drawing/2014/main" id="{AFA68089-4717-EDB6-9BB9-9A65DA6A96D5}"/>
              </a:ext>
            </a:extLst>
          </p:cNvPr>
          <p:cNvSpPr>
            <a:spLocks noGrp="1"/>
          </p:cNvSpPr>
          <p:nvPr>
            <p:ph type="body" sz="quarter" idx="15"/>
          </p:nvPr>
        </p:nvSpPr>
        <p:spPr>
          <a:xfrm>
            <a:off x="4661855" y="304956"/>
            <a:ext cx="7145361" cy="4260418"/>
          </a:xfrm>
        </p:spPr>
        <p:txBody>
          <a:bodyPr/>
          <a:lstStyle/>
          <a:p>
            <a:r>
              <a:rPr lang="en-GB" b="1" dirty="0"/>
              <a:t>Older languages such as C typically do not provide "whole array" operations, e.g. print, copy etc.</a:t>
            </a:r>
          </a:p>
          <a:p>
            <a:endParaRPr lang="en-GB" dirty="0"/>
          </a:p>
          <a:p>
            <a:r>
              <a:rPr lang="en-GB" dirty="0"/>
              <a:t>Even newer languages such as Python have issues with </a:t>
            </a:r>
            <a:r>
              <a:rPr lang="en-GB" b="1" dirty="0"/>
              <a:t>shallow copying</a:t>
            </a:r>
            <a:r>
              <a:rPr lang="en-GB" dirty="0"/>
              <a:t> of lists (multiple references to same data) when assigning.</a:t>
            </a:r>
          </a:p>
          <a:p>
            <a:endParaRPr lang="en-GB" dirty="0"/>
          </a:p>
          <a:p>
            <a:r>
              <a:rPr lang="en-GB" dirty="0"/>
              <a:t>Rust manages this process quite well…</a:t>
            </a:r>
          </a:p>
        </p:txBody>
      </p:sp>
      <p:sp>
        <p:nvSpPr>
          <p:cNvPr id="4" name="TextBox 3">
            <a:extLst>
              <a:ext uri="{FF2B5EF4-FFF2-40B4-BE49-F238E27FC236}">
                <a16:creationId xmlns:a16="http://schemas.microsoft.com/office/drawing/2014/main" id="{5888042E-B735-6071-0435-7EE1CC724FC0}"/>
              </a:ext>
            </a:extLst>
          </p:cNvPr>
          <p:cNvSpPr txBox="1"/>
          <p:nvPr/>
        </p:nvSpPr>
        <p:spPr>
          <a:xfrm>
            <a:off x="4661855" y="2553918"/>
            <a:ext cx="6604837" cy="3800792"/>
          </a:xfrm>
          <a:prstGeom prst="rect">
            <a:avLst/>
          </a:prstGeom>
          <a:solidFill>
            <a:schemeClr val="tx1">
              <a:lumMod val="10000"/>
              <a:lumOff val="90000"/>
            </a:schemeClr>
          </a:solidFill>
        </p:spPr>
        <p:txBody>
          <a:bodyPr vert="horz" wrap="square" lIns="0" tIns="0" rIns="0" bIns="0" rtlCol="0" anchor="t" anchorCtr="0">
            <a:noAutofit/>
          </a:bodyPr>
          <a:lstStyle/>
          <a:p>
            <a:r>
              <a:rPr lang="en-US" sz="1400" dirty="0" err="1">
                <a:solidFill>
                  <a:srgbClr val="002060"/>
                </a:solidFill>
                <a:effectLst/>
                <a:latin typeface="Consolas" panose="020B0609020204030204" pitchFamily="49" charset="0"/>
              </a:rPr>
              <a:t>fn</a:t>
            </a:r>
            <a:r>
              <a:rPr lang="en-US" sz="1400" dirty="0">
                <a:solidFill>
                  <a:srgbClr val="000000"/>
                </a:solidFill>
                <a:effectLst/>
                <a:latin typeface="Consolas" panose="020B0609020204030204" pitchFamily="49" charset="0"/>
              </a:rPr>
              <a:t> main() {</a:t>
            </a:r>
          </a:p>
          <a:p>
            <a:r>
              <a:rPr lang="en-US" sz="1400" dirty="0">
                <a:solidFill>
                  <a:srgbClr val="000000"/>
                </a:solidFill>
                <a:effectLst/>
                <a:latin typeface="Consolas" panose="020B0609020204030204" pitchFamily="49" charset="0"/>
              </a:rPr>
              <a:t>   </a:t>
            </a:r>
            <a:r>
              <a:rPr lang="en-US" sz="1400" dirty="0">
                <a:solidFill>
                  <a:srgbClr val="002060"/>
                </a:solidFill>
                <a:effectLst/>
                <a:latin typeface="Consolas" panose="020B0609020204030204" pitchFamily="49" charset="0"/>
              </a:rPr>
              <a:t>let</a:t>
            </a:r>
            <a:r>
              <a:rPr lang="en-US" sz="1400" dirty="0">
                <a:solidFill>
                  <a:srgbClr val="000000"/>
                </a:solidFill>
                <a:effectLst/>
                <a:latin typeface="Consolas" panose="020B0609020204030204" pitchFamily="49" charset="0"/>
              </a:rPr>
              <a:t> mut my_data:[</a:t>
            </a:r>
            <a:r>
              <a:rPr lang="en-US" sz="1400" dirty="0">
                <a:solidFill>
                  <a:srgbClr val="002060"/>
                </a:solidFill>
                <a:effectLst/>
                <a:latin typeface="Consolas" panose="020B0609020204030204" pitchFamily="49" charset="0"/>
              </a:rPr>
              <a:t>i32</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6</a:t>
            </a:r>
            <a:r>
              <a:rPr lang="en-US" sz="1400" dirty="0">
                <a:solidFill>
                  <a:srgbClr val="000000"/>
                </a:solidFill>
                <a:effectLst/>
                <a:latin typeface="Consolas" panose="020B0609020204030204" pitchFamily="49" charset="0"/>
              </a:rPr>
              <a:t>] = [</a:t>
            </a:r>
            <a:r>
              <a:rPr lang="en-US" sz="1400" dirty="0">
                <a:solidFill>
                  <a:srgbClr val="00B0F0"/>
                </a:solidFill>
                <a:effectLst/>
                <a:latin typeface="Consolas" panose="020B0609020204030204" pitchFamily="49" charset="0"/>
              </a:rPr>
              <a:t>10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20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30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40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50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60</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r>
              <a:rPr lang="en-US" sz="1400" dirty="0">
                <a:solidFill>
                  <a:srgbClr val="002060"/>
                </a:solidFill>
                <a:effectLst/>
                <a:highlight>
                  <a:srgbClr val="FFFF00"/>
                </a:highlight>
                <a:latin typeface="Consolas" panose="020B0609020204030204" pitchFamily="49" charset="0"/>
              </a:rPr>
              <a:t>let</a:t>
            </a:r>
            <a:r>
              <a:rPr lang="en-US" sz="1400" dirty="0">
                <a:solidFill>
                  <a:srgbClr val="000000"/>
                </a:solidFill>
                <a:effectLst/>
                <a:highlight>
                  <a:srgbClr val="FFFF00"/>
                </a:highlight>
                <a:latin typeface="Consolas" panose="020B0609020204030204" pitchFamily="49" charset="0"/>
              </a:rPr>
              <a:t> my_data2 = my</a:t>
            </a:r>
            <a:r>
              <a:rPr lang="en-US" sz="1400" dirty="0">
                <a:solidFill>
                  <a:srgbClr val="000000"/>
                </a:solidFill>
                <a:highlight>
                  <a:srgbClr val="FFFF00"/>
                </a:highlight>
                <a:latin typeface="Consolas" panose="020B0609020204030204" pitchFamily="49" charset="0"/>
              </a:rPr>
              <a:t>_</a:t>
            </a:r>
            <a:r>
              <a:rPr lang="en-US" sz="1400" dirty="0">
                <a:solidFill>
                  <a:srgbClr val="000000"/>
                </a:solidFill>
                <a:effectLst/>
                <a:highlight>
                  <a:srgbClr val="FFFF00"/>
                </a:highlight>
                <a:latin typeface="Consolas" panose="020B0609020204030204" pitchFamily="49" charset="0"/>
              </a:rPr>
              <a:t>data;</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"Data in </a:t>
            </a:r>
            <a:r>
              <a:rPr lang="en-US" sz="1400" dirty="0" err="1">
                <a:solidFill>
                  <a:srgbClr val="7030A0"/>
                </a:solidFill>
                <a:effectLst/>
                <a:latin typeface="Consolas" panose="020B0609020204030204" pitchFamily="49" charset="0"/>
              </a:rPr>
              <a:t>mydata</a:t>
            </a:r>
            <a:r>
              <a:rPr lang="en-US" sz="1400" dirty="0">
                <a:solidFill>
                  <a:srgbClr val="7030A0"/>
                </a:solidFill>
                <a:effectLst/>
                <a:latin typeface="Consolas" panose="020B0609020204030204" pitchFamily="49" charset="0"/>
              </a:rPr>
              <a:t> </a:t>
            </a:r>
            <a:r>
              <a:rPr lang="en-US" sz="1400" dirty="0">
                <a:solidFill>
                  <a:srgbClr val="7030A0"/>
                </a:solidFill>
                <a:latin typeface="Consolas" panose="020B0609020204030204" pitchFamily="49" charset="0"/>
              </a:rPr>
              <a:t>2nd</a:t>
            </a:r>
            <a:r>
              <a:rPr lang="en-US" sz="1400" dirty="0">
                <a:solidFill>
                  <a:srgbClr val="7030A0"/>
                </a:solidFill>
                <a:effectLst/>
                <a:latin typeface="Consolas" panose="020B0609020204030204" pitchFamily="49" charset="0"/>
              </a:rPr>
              <a:t> element is {}"</a:t>
            </a:r>
            <a:r>
              <a:rPr lang="en-US" sz="1400" dirty="0">
                <a:solidFill>
                  <a:srgbClr val="000000"/>
                </a:solidFill>
                <a:effectLst/>
                <a:latin typeface="Consolas" panose="020B0609020204030204" pitchFamily="49" charset="0"/>
              </a:rPr>
              <a:t>, my_data[</a:t>
            </a:r>
            <a:r>
              <a:rPr lang="en-US" sz="1400" dirty="0">
                <a:solidFill>
                  <a:srgbClr val="00B0F0"/>
                </a:solidFill>
                <a:effectLst/>
                <a:latin typeface="Consolas" panose="020B0609020204030204" pitchFamily="49" charset="0"/>
              </a:rPr>
              <a:t>1</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my_data[</a:t>
            </a:r>
            <a:r>
              <a:rPr lang="en-US" sz="1400" dirty="0">
                <a:solidFill>
                  <a:srgbClr val="00B0F0"/>
                </a:solidFill>
                <a:effectLst/>
                <a:latin typeface="Consolas" panose="020B0609020204030204" pitchFamily="49" charset="0"/>
              </a:rPr>
              <a:t>1</a:t>
            </a:r>
            <a:r>
              <a:rPr lang="en-US" sz="1400" dirty="0">
                <a:solidFill>
                  <a:srgbClr val="000000"/>
                </a:solidFill>
                <a:effectLst/>
                <a:latin typeface="Consolas" panose="020B0609020204030204" pitchFamily="49" charset="0"/>
              </a:rPr>
              <a:t>] = </a:t>
            </a:r>
            <a:r>
              <a:rPr lang="en-US" sz="1400" dirty="0">
                <a:solidFill>
                  <a:srgbClr val="00B0F0"/>
                </a:solidFill>
                <a:effectLst/>
                <a:latin typeface="Consolas" panose="020B0609020204030204" pitchFamily="49" charset="0"/>
              </a:rPr>
              <a:t>-99</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"Data in mydata2 </a:t>
            </a:r>
            <a:r>
              <a:rPr lang="en-US" sz="1400" dirty="0">
                <a:solidFill>
                  <a:srgbClr val="7030A0"/>
                </a:solidFill>
                <a:latin typeface="Consolas" panose="020B0609020204030204" pitchFamily="49" charset="0"/>
              </a:rPr>
              <a:t>2nd</a:t>
            </a:r>
            <a:r>
              <a:rPr lang="en-US" sz="1400" dirty="0">
                <a:solidFill>
                  <a:srgbClr val="7030A0"/>
                </a:solidFill>
                <a:effectLst/>
                <a:latin typeface="Consolas" panose="020B0609020204030204" pitchFamily="49" charset="0"/>
              </a:rPr>
              <a:t> element is {}"</a:t>
            </a:r>
            <a:r>
              <a:rPr lang="en-US" sz="1400" dirty="0">
                <a:solidFill>
                  <a:srgbClr val="000000"/>
                </a:solidFill>
                <a:effectLst/>
                <a:latin typeface="Consolas" panose="020B0609020204030204" pitchFamily="49" charset="0"/>
              </a:rPr>
              <a:t>, my_data2[</a:t>
            </a:r>
            <a:r>
              <a:rPr lang="en-US" sz="1400" dirty="0">
                <a:solidFill>
                  <a:srgbClr val="00B0F0"/>
                </a:solidFill>
                <a:effectLst/>
                <a:latin typeface="Consolas" panose="020B0609020204030204" pitchFamily="49" charset="0"/>
              </a:rPr>
              <a:t>1</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"Values in of my_data are {:?}"</a:t>
            </a:r>
            <a:r>
              <a:rPr lang="en-US" sz="1400" dirty="0">
                <a:solidFill>
                  <a:srgbClr val="000000"/>
                </a:solidFill>
                <a:effectLst/>
                <a:latin typeface="Consolas" panose="020B0609020204030204" pitchFamily="49" charset="0"/>
              </a:rPr>
              <a:t>, my_data);</a:t>
            </a:r>
          </a:p>
          <a:p>
            <a:r>
              <a:rPr lang="en-US" sz="1400" dirty="0">
                <a:solidFill>
                  <a:srgbClr val="0000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"Address of </a:t>
            </a:r>
            <a:r>
              <a:rPr lang="en-US" sz="1400" dirty="0" err="1">
                <a:solidFill>
                  <a:srgbClr val="7030A0"/>
                </a:solidFill>
                <a:effectLst/>
                <a:latin typeface="Consolas" panose="020B0609020204030204" pitchFamily="49" charset="0"/>
              </a:rPr>
              <a:t>my_data</a:t>
            </a:r>
            <a:r>
              <a:rPr lang="en-US" sz="1400" dirty="0">
                <a:solidFill>
                  <a:srgbClr val="7030A0"/>
                </a:solidFill>
                <a:effectLst/>
                <a:latin typeface="Consolas" panose="020B0609020204030204" pitchFamily="49" charset="0"/>
              </a:rPr>
              <a:t> is {:p}"</a:t>
            </a:r>
            <a:r>
              <a:rPr lang="en-US" sz="1400" dirty="0">
                <a:solidFill>
                  <a:srgbClr val="000000"/>
                </a:solidFill>
                <a:effectLst/>
                <a:latin typeface="Consolas" panose="020B0609020204030204" pitchFamily="49" charset="0"/>
              </a:rPr>
              <a:t>, </a:t>
            </a:r>
            <a:r>
              <a:rPr lang="en-US" sz="1400">
                <a:solidFill>
                  <a:srgbClr val="000000"/>
                </a:solidFill>
                <a:effectLst/>
                <a:latin typeface="Consolas" panose="020B0609020204030204" pitchFamily="49" charset="0"/>
              </a:rPr>
              <a:t>&amp;my_data</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"Values in my_data2 are {:?}"</a:t>
            </a:r>
            <a:r>
              <a:rPr lang="en-US" sz="1400" dirty="0">
                <a:solidFill>
                  <a:srgbClr val="000000"/>
                </a:solidFill>
                <a:effectLst/>
                <a:latin typeface="Consolas" panose="020B0609020204030204" pitchFamily="49" charset="0"/>
              </a:rPr>
              <a:t>, my_data2);</a:t>
            </a:r>
          </a:p>
          <a:p>
            <a:r>
              <a:rPr lang="en-US" sz="1400" dirty="0">
                <a:solidFill>
                  <a:srgbClr val="0000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"Address of my_data2 is {:p}"</a:t>
            </a:r>
            <a:r>
              <a:rPr lang="en-US" sz="1400" dirty="0">
                <a:solidFill>
                  <a:srgbClr val="000000"/>
                </a:solidFill>
                <a:effectLst/>
                <a:latin typeface="Consolas" panose="020B0609020204030204" pitchFamily="49" charset="0"/>
              </a:rPr>
              <a:t>, &amp;my_data2);</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3E14355C-91DD-F4D0-0117-979C0A06ECE3}"/>
              </a:ext>
            </a:extLst>
          </p:cNvPr>
          <p:cNvSpPr txBox="1"/>
          <p:nvPr/>
        </p:nvSpPr>
        <p:spPr>
          <a:xfrm>
            <a:off x="6204329" y="5628993"/>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
        <p:nvSpPr>
          <p:cNvPr id="12" name="TextBox 11">
            <a:extLst>
              <a:ext uri="{FF2B5EF4-FFF2-40B4-BE49-F238E27FC236}">
                <a16:creationId xmlns:a16="http://schemas.microsoft.com/office/drawing/2014/main" id="{75C2B7BB-097D-E6D4-C9E5-654CEC8378C0}"/>
              </a:ext>
            </a:extLst>
          </p:cNvPr>
          <p:cNvSpPr txBox="1"/>
          <p:nvPr/>
        </p:nvSpPr>
        <p:spPr>
          <a:xfrm>
            <a:off x="7495696" y="5628993"/>
            <a:ext cx="4491841" cy="1200329"/>
          </a:xfrm>
          <a:prstGeom prst="rect">
            <a:avLst/>
          </a:prstGeom>
          <a:solidFill>
            <a:srgbClr val="000000"/>
          </a:solidFill>
        </p:spPr>
        <p:txBody>
          <a:bodyPr wrap="square">
            <a:spAutoFit/>
          </a:bodyPr>
          <a:lstStyle/>
          <a:p>
            <a:r>
              <a:rPr lang="en-US" sz="1200" dirty="0">
                <a:solidFill>
                  <a:schemeClr val="bg1"/>
                </a:solidFill>
                <a:latin typeface="Consolas" panose="020B0609020204030204" pitchFamily="49" charset="0"/>
              </a:rPr>
              <a:t>Data in </a:t>
            </a:r>
            <a:r>
              <a:rPr lang="en-US" sz="1200" dirty="0" err="1">
                <a:solidFill>
                  <a:schemeClr val="bg1"/>
                </a:solidFill>
                <a:latin typeface="Consolas" panose="020B0609020204030204" pitchFamily="49" charset="0"/>
              </a:rPr>
              <a:t>mydata</a:t>
            </a:r>
            <a:r>
              <a:rPr lang="en-US" sz="1200" dirty="0">
                <a:solidFill>
                  <a:schemeClr val="bg1"/>
                </a:solidFill>
                <a:latin typeface="Consolas" panose="020B0609020204030204" pitchFamily="49" charset="0"/>
              </a:rPr>
              <a:t> 1st element is 20</a:t>
            </a:r>
          </a:p>
          <a:p>
            <a:r>
              <a:rPr lang="en-US" sz="1200" dirty="0">
                <a:solidFill>
                  <a:schemeClr val="bg1"/>
                </a:solidFill>
                <a:latin typeface="Consolas" panose="020B0609020204030204" pitchFamily="49" charset="0"/>
              </a:rPr>
              <a:t>Data in 1st element is 20</a:t>
            </a:r>
          </a:p>
          <a:p>
            <a:r>
              <a:rPr lang="en-US" sz="1200" dirty="0">
                <a:solidFill>
                  <a:schemeClr val="bg1"/>
                </a:solidFill>
                <a:latin typeface="Consolas" panose="020B0609020204030204" pitchFamily="49" charset="0"/>
              </a:rPr>
              <a:t>Values in of </a:t>
            </a:r>
            <a:r>
              <a:rPr lang="en-US" sz="1200" dirty="0" err="1">
                <a:solidFill>
                  <a:schemeClr val="bg1"/>
                </a:solidFill>
                <a:latin typeface="Consolas" panose="020B0609020204030204" pitchFamily="49" charset="0"/>
              </a:rPr>
              <a:t>my_data</a:t>
            </a:r>
            <a:r>
              <a:rPr lang="en-US" sz="1200" dirty="0">
                <a:solidFill>
                  <a:schemeClr val="bg1"/>
                </a:solidFill>
                <a:latin typeface="Consolas" panose="020B0609020204030204" pitchFamily="49" charset="0"/>
              </a:rPr>
              <a:t> are [10, -99, 30, 40, 50, 60]</a:t>
            </a:r>
          </a:p>
          <a:p>
            <a:r>
              <a:rPr lang="en-US" sz="1200" dirty="0">
                <a:solidFill>
                  <a:schemeClr val="bg1"/>
                </a:solidFill>
                <a:latin typeface="Consolas" panose="020B0609020204030204" pitchFamily="49" charset="0"/>
              </a:rPr>
              <a:t>Address of </a:t>
            </a:r>
            <a:r>
              <a:rPr lang="en-US" sz="1200" dirty="0" err="1">
                <a:solidFill>
                  <a:schemeClr val="bg1"/>
                </a:solidFill>
                <a:latin typeface="Consolas" panose="020B0609020204030204" pitchFamily="49" charset="0"/>
              </a:rPr>
              <a:t>my_data</a:t>
            </a:r>
            <a:r>
              <a:rPr lang="en-US" sz="1200" dirty="0">
                <a:solidFill>
                  <a:schemeClr val="bg1"/>
                </a:solidFill>
                <a:latin typeface="Consolas" panose="020B0609020204030204" pitchFamily="49" charset="0"/>
              </a:rPr>
              <a:t> is 0x7ffe4121f9b8</a:t>
            </a:r>
          </a:p>
          <a:p>
            <a:r>
              <a:rPr lang="en-US" sz="1200" dirty="0">
                <a:solidFill>
                  <a:schemeClr val="bg1"/>
                </a:solidFill>
                <a:latin typeface="Consolas" panose="020B0609020204030204" pitchFamily="49" charset="0"/>
              </a:rPr>
              <a:t>Values in my_data2 are [10, 20, 30, 40, 50, 60]</a:t>
            </a:r>
          </a:p>
          <a:p>
            <a:r>
              <a:rPr lang="en-US" sz="1200" dirty="0">
                <a:solidFill>
                  <a:schemeClr val="bg1"/>
                </a:solidFill>
                <a:latin typeface="Consolas" panose="020B0609020204030204" pitchFamily="49" charset="0"/>
              </a:rPr>
              <a:t>Address of my_data2 is 0x7ffe4121f9d0</a:t>
            </a:r>
            <a:endParaRPr lang="en-GB" sz="1200" dirty="0">
              <a:solidFill>
                <a:schemeClr val="bg1"/>
              </a:solidFill>
              <a:latin typeface="Consolas" panose="020B0609020204030204" pitchFamily="49" charset="0"/>
            </a:endParaRPr>
          </a:p>
        </p:txBody>
      </p:sp>
      <p:pic>
        <p:nvPicPr>
          <p:cNvPr id="6" name="Picture 2" descr="Rust Programming language Logo Machine learning Haskell, crab, animals ...">
            <a:extLst>
              <a:ext uri="{FF2B5EF4-FFF2-40B4-BE49-F238E27FC236}">
                <a16:creationId xmlns:a16="http://schemas.microsoft.com/office/drawing/2014/main" id="{4A235301-8D63-3AE5-0C96-27FCB0B7E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6692" y="2536218"/>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9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15927D-D3F9-B726-7EA5-5447FF9639F1}"/>
              </a:ext>
            </a:extLst>
          </p:cNvPr>
          <p:cNvSpPr>
            <a:spLocks noGrp="1"/>
          </p:cNvSpPr>
          <p:nvPr>
            <p:ph type="body" sz="quarter" idx="10"/>
          </p:nvPr>
        </p:nvSpPr>
        <p:spPr/>
        <p:txBody>
          <a:bodyPr/>
          <a:lstStyle/>
          <a:p>
            <a:r>
              <a:rPr lang="en-GB" cap="none" dirty="0"/>
              <a:t>Iterating over an Array</a:t>
            </a:r>
          </a:p>
        </p:txBody>
      </p:sp>
      <p:sp>
        <p:nvSpPr>
          <p:cNvPr id="3" name="Text Placeholder 2">
            <a:extLst>
              <a:ext uri="{FF2B5EF4-FFF2-40B4-BE49-F238E27FC236}">
                <a16:creationId xmlns:a16="http://schemas.microsoft.com/office/drawing/2014/main" id="{F3CD7BE2-0AF6-DC4C-7486-3C7E9170B40C}"/>
              </a:ext>
            </a:extLst>
          </p:cNvPr>
          <p:cNvSpPr>
            <a:spLocks noGrp="1"/>
          </p:cNvSpPr>
          <p:nvPr>
            <p:ph type="body" sz="quarter" idx="15"/>
          </p:nvPr>
        </p:nvSpPr>
        <p:spPr>
          <a:xfrm>
            <a:off x="4645252" y="399958"/>
            <a:ext cx="7028192" cy="4094163"/>
          </a:xfrm>
        </p:spPr>
        <p:txBody>
          <a:bodyPr/>
          <a:lstStyle/>
          <a:p>
            <a:r>
              <a:rPr lang="en-GB" b="1" dirty="0"/>
              <a:t>Given its fixed and predictable size, looping over an array loop is traditionally performed by a "for" loop in Rust.</a:t>
            </a:r>
          </a:p>
          <a:p>
            <a:endParaRPr lang="en-GB" dirty="0"/>
          </a:p>
          <a:p>
            <a:r>
              <a:rPr lang="en-GB" dirty="0"/>
              <a:t>There are a few variations possible:</a:t>
            </a:r>
          </a:p>
          <a:p>
            <a:endParaRPr lang="en-GB" dirty="0"/>
          </a:p>
        </p:txBody>
      </p:sp>
      <p:sp>
        <p:nvSpPr>
          <p:cNvPr id="4" name="TextBox 3">
            <a:extLst>
              <a:ext uri="{FF2B5EF4-FFF2-40B4-BE49-F238E27FC236}">
                <a16:creationId xmlns:a16="http://schemas.microsoft.com/office/drawing/2014/main" id="{9E5DF27E-6950-0C34-6FD8-10861F9AAF8E}"/>
              </a:ext>
            </a:extLst>
          </p:cNvPr>
          <p:cNvSpPr txBox="1"/>
          <p:nvPr/>
        </p:nvSpPr>
        <p:spPr>
          <a:xfrm>
            <a:off x="4661855" y="1828200"/>
            <a:ext cx="6604837" cy="3907581"/>
          </a:xfrm>
          <a:prstGeom prst="rect">
            <a:avLst/>
          </a:prstGeom>
          <a:solidFill>
            <a:schemeClr val="tx1">
              <a:lumMod val="10000"/>
              <a:lumOff val="90000"/>
            </a:schemeClr>
          </a:solidFill>
        </p:spPr>
        <p:txBody>
          <a:bodyPr vert="horz" wrap="square" lIns="0" tIns="0" rIns="0" bIns="0" rtlCol="0" anchor="t" anchorCtr="0">
            <a:noAutofit/>
          </a:bodyPr>
          <a:lstStyle/>
          <a:p>
            <a:r>
              <a:rPr lang="en-US" sz="1400" dirty="0" err="1">
                <a:solidFill>
                  <a:srgbClr val="0070C0"/>
                </a:solidFill>
                <a:effectLst/>
                <a:latin typeface="Consolas" panose="020B0609020204030204" pitchFamily="49" charset="0"/>
              </a:rPr>
              <a:t>fn</a:t>
            </a:r>
            <a:r>
              <a:rPr lang="en-US" sz="1400" dirty="0">
                <a:solidFill>
                  <a:srgbClr val="000000"/>
                </a:solidFill>
                <a:effectLst/>
                <a:latin typeface="Consolas" panose="020B0609020204030204" pitchFamily="49" charset="0"/>
              </a:rPr>
              <a:t> main() {</a:t>
            </a:r>
          </a:p>
          <a:p>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let</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my_data</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i32</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5</a:t>
            </a:r>
            <a:r>
              <a:rPr lang="en-US" sz="1400" dirty="0">
                <a:solidFill>
                  <a:srgbClr val="000000"/>
                </a:solidFill>
                <a:effectLst/>
                <a:latin typeface="Consolas" panose="020B0609020204030204" pitchFamily="49" charset="0"/>
              </a:rPr>
              <a:t>] = [</a:t>
            </a:r>
            <a:r>
              <a:rPr lang="en-US" sz="1400" dirty="0">
                <a:solidFill>
                  <a:srgbClr val="00B0F0"/>
                </a:solidFill>
                <a:effectLst/>
                <a:latin typeface="Consolas" panose="020B0609020204030204" pitchFamily="49" charset="0"/>
              </a:rPr>
              <a:t>10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20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30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40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50</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"Using exclusive range"</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for</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i</a:t>
            </a:r>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in</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0</a:t>
            </a:r>
            <a:r>
              <a:rPr lang="en-US" sz="1400" dirty="0">
                <a:solidFill>
                  <a:srgbClr val="000000"/>
                </a:solidFill>
                <a:effectLst/>
                <a:latin typeface="Consolas" panose="020B0609020204030204" pitchFamily="49" charset="0"/>
              </a:rPr>
              <a:t>..</a:t>
            </a:r>
            <a:r>
              <a:rPr lang="en-US" sz="1400" dirty="0">
                <a:solidFill>
                  <a:srgbClr val="00B0F0"/>
                </a:solidFill>
                <a:effectLst/>
                <a:latin typeface="Consolas" panose="020B0609020204030204" pitchFamily="49" charset="0"/>
              </a:rPr>
              <a:t>5 </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r>
              <a:rPr lang="en-US" sz="1400" dirty="0">
                <a:solidFill>
                  <a:srgbClr val="00B050"/>
                </a:solidFill>
                <a:effectLst/>
                <a:latin typeface="Consolas" panose="020B0609020204030204" pitchFamily="49" charset="0"/>
              </a:rPr>
              <a:t>print!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 "</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my_data</a:t>
            </a:r>
            <a:r>
              <a:rPr lang="en-US" sz="1400" dirty="0">
                <a:solidFill>
                  <a:srgbClr val="000000"/>
                </a:solidFill>
                <a:effectLst/>
                <a:latin typeface="Consolas" panose="020B0609020204030204" pitchFamily="49" charset="0"/>
              </a:rPr>
              <a:t>[</a:t>
            </a:r>
            <a:r>
              <a:rPr lang="en-US" sz="1400" dirty="0" err="1">
                <a:solidFill>
                  <a:srgbClr val="000000"/>
                </a:solidFill>
                <a:effectLst/>
                <a:latin typeface="Consolas" panose="020B0609020204030204" pitchFamily="49" charset="0"/>
              </a:rPr>
              <a:t>i</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a:t>
            </a:r>
            <a:r>
              <a:rPr lang="en-US" sz="1400" dirty="0" err="1">
                <a:solidFill>
                  <a:srgbClr val="7030A0"/>
                </a:solidFill>
                <a:effectLst/>
                <a:latin typeface="Consolas" panose="020B0609020204030204" pitchFamily="49" charset="0"/>
              </a:rPr>
              <a:t>nUsing</a:t>
            </a:r>
            <a:r>
              <a:rPr lang="en-US" sz="1400" dirty="0">
                <a:solidFill>
                  <a:srgbClr val="7030A0"/>
                </a:solidFill>
                <a:effectLst/>
                <a:latin typeface="Consolas" panose="020B0609020204030204" pitchFamily="49" charset="0"/>
              </a:rPr>
              <a:t> iterator method explicitly"</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r>
              <a:rPr lang="en-US" sz="1400" dirty="0">
                <a:effectLst/>
                <a:latin typeface="Consolas" panose="020B0609020204030204" pitchFamily="49" charset="0"/>
              </a:rPr>
              <a:t>for</a:t>
            </a:r>
            <a:r>
              <a:rPr lang="en-US" sz="1400" dirty="0">
                <a:solidFill>
                  <a:srgbClr val="000000"/>
                </a:solidFill>
                <a:effectLst/>
                <a:latin typeface="Consolas" panose="020B0609020204030204" pitchFamily="49" charset="0"/>
              </a:rPr>
              <a:t> item </a:t>
            </a:r>
            <a:r>
              <a:rPr lang="en-US" sz="1400" dirty="0">
                <a:effectLst/>
                <a:latin typeface="Consolas" panose="020B0609020204030204" pitchFamily="49" charset="0"/>
              </a:rPr>
              <a:t>in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my_data.iter</a:t>
            </a:r>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a:solidFill>
                  <a:srgbClr val="00B050"/>
                </a:solidFill>
                <a:effectLst/>
                <a:latin typeface="Consolas" panose="020B0609020204030204" pitchFamily="49" charset="0"/>
              </a:rPr>
              <a:t>print!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 "</a:t>
            </a:r>
            <a:r>
              <a:rPr lang="en-US" sz="1400" dirty="0">
                <a:solidFill>
                  <a:srgbClr val="000000"/>
                </a:solidFill>
                <a:effectLst/>
                <a:latin typeface="Consolas" panose="020B0609020204030204" pitchFamily="49" charset="0"/>
              </a:rPr>
              <a:t>, item);</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a:t>
            </a:r>
            <a:r>
              <a:rPr lang="en-US" sz="1400" dirty="0" err="1">
                <a:solidFill>
                  <a:srgbClr val="7030A0"/>
                </a:solidFill>
                <a:effectLst/>
                <a:latin typeface="Consolas" panose="020B0609020204030204" pitchFamily="49" charset="0"/>
              </a:rPr>
              <a:t>nUsing</a:t>
            </a:r>
            <a:r>
              <a:rPr lang="en-US" sz="1400" dirty="0">
                <a:solidFill>
                  <a:srgbClr val="7030A0"/>
                </a:solidFill>
                <a:effectLst/>
                <a:latin typeface="Consolas" panose="020B0609020204030204" pitchFamily="49" charset="0"/>
              </a:rPr>
              <a:t> iterator implicitly via </a:t>
            </a:r>
            <a:r>
              <a:rPr lang="en-US" sz="1400" dirty="0" err="1">
                <a:solidFill>
                  <a:srgbClr val="7030A0"/>
                </a:solidFill>
                <a:effectLst/>
                <a:latin typeface="Consolas" panose="020B0609020204030204" pitchFamily="49" charset="0"/>
              </a:rPr>
              <a:t>into_iter</a:t>
            </a:r>
            <a:r>
              <a:rPr lang="en-US" sz="1400" dirty="0">
                <a:solidFill>
                  <a:srgbClr val="7030A0"/>
                </a:solidFill>
                <a:effectLst/>
                <a:latin typeface="Consolas" panose="020B0609020204030204" pitchFamily="49" charset="0"/>
              </a:rPr>
              <a:t> trait"</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r>
              <a:rPr lang="en-US" sz="1400" dirty="0">
                <a:effectLst/>
                <a:latin typeface="Consolas" panose="020B0609020204030204" pitchFamily="49" charset="0"/>
              </a:rPr>
              <a:t>for</a:t>
            </a:r>
            <a:r>
              <a:rPr lang="en-US" sz="1400" dirty="0">
                <a:solidFill>
                  <a:srgbClr val="000000"/>
                </a:solidFill>
                <a:effectLst/>
                <a:latin typeface="Consolas" panose="020B0609020204030204" pitchFamily="49" charset="0"/>
              </a:rPr>
              <a:t> item </a:t>
            </a:r>
            <a:r>
              <a:rPr lang="en-US" sz="1400" dirty="0">
                <a:effectLst/>
                <a:latin typeface="Consolas" panose="020B0609020204030204" pitchFamily="49" charset="0"/>
              </a:rPr>
              <a:t>in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my_data</a:t>
            </a:r>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a:solidFill>
                  <a:srgbClr val="00B050"/>
                </a:solidFill>
                <a:effectLst/>
                <a:latin typeface="Consolas" panose="020B0609020204030204" pitchFamily="49" charset="0"/>
              </a:rPr>
              <a:t>print!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 "</a:t>
            </a:r>
            <a:r>
              <a:rPr lang="en-US" sz="1400" dirty="0">
                <a:solidFill>
                  <a:srgbClr val="000000"/>
                </a:solidFill>
                <a:effectLst/>
                <a:latin typeface="Consolas" panose="020B0609020204030204" pitchFamily="49" charset="0"/>
              </a:rPr>
              <a:t>, item);</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EA8DE05F-A0FA-B112-1E47-168470796B55}"/>
              </a:ext>
            </a:extLst>
          </p:cNvPr>
          <p:cNvSpPr txBox="1"/>
          <p:nvPr/>
        </p:nvSpPr>
        <p:spPr>
          <a:xfrm>
            <a:off x="6501212" y="5516172"/>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
        <p:nvSpPr>
          <p:cNvPr id="7" name="TextBox 6">
            <a:extLst>
              <a:ext uri="{FF2B5EF4-FFF2-40B4-BE49-F238E27FC236}">
                <a16:creationId xmlns:a16="http://schemas.microsoft.com/office/drawing/2014/main" id="{88F961F4-CB80-5FBE-BDAE-AD3379C390CB}"/>
              </a:ext>
            </a:extLst>
          </p:cNvPr>
          <p:cNvSpPr txBox="1"/>
          <p:nvPr/>
        </p:nvSpPr>
        <p:spPr>
          <a:xfrm>
            <a:off x="7772482" y="5516172"/>
            <a:ext cx="3710957" cy="1200329"/>
          </a:xfrm>
          <a:prstGeom prst="rect">
            <a:avLst/>
          </a:prstGeom>
          <a:solidFill>
            <a:srgbClr val="000000"/>
          </a:solidFill>
        </p:spPr>
        <p:txBody>
          <a:bodyPr wrap="square">
            <a:spAutoFit/>
          </a:bodyPr>
          <a:lstStyle/>
          <a:p>
            <a:r>
              <a:rPr lang="en-US" sz="1200" dirty="0">
                <a:solidFill>
                  <a:schemeClr val="bg1"/>
                </a:solidFill>
                <a:latin typeface="Consolas" panose="020B0609020204030204" pitchFamily="49" charset="0"/>
              </a:rPr>
              <a:t>Using exclusive range</a:t>
            </a:r>
          </a:p>
          <a:p>
            <a:r>
              <a:rPr lang="en-US" sz="1200" dirty="0">
                <a:solidFill>
                  <a:schemeClr val="bg1"/>
                </a:solidFill>
                <a:latin typeface="Consolas" panose="020B0609020204030204" pitchFamily="49" charset="0"/>
              </a:rPr>
              <a:t>10 20 30 40 50 </a:t>
            </a:r>
          </a:p>
          <a:p>
            <a:r>
              <a:rPr lang="en-US" sz="1200" dirty="0">
                <a:solidFill>
                  <a:schemeClr val="bg1"/>
                </a:solidFill>
                <a:latin typeface="Consolas" panose="020B0609020204030204" pitchFamily="49" charset="0"/>
              </a:rPr>
              <a:t>Using iterator method</a:t>
            </a:r>
          </a:p>
          <a:p>
            <a:r>
              <a:rPr lang="en-US" sz="1200" dirty="0">
                <a:solidFill>
                  <a:schemeClr val="bg1"/>
                </a:solidFill>
                <a:latin typeface="Consolas" panose="020B0609020204030204" pitchFamily="49" charset="0"/>
              </a:rPr>
              <a:t>10 20 30 40 50 </a:t>
            </a:r>
          </a:p>
          <a:p>
            <a:r>
              <a:rPr lang="en-US" sz="1200" dirty="0">
                <a:solidFill>
                  <a:schemeClr val="bg1"/>
                </a:solidFill>
                <a:latin typeface="Consolas" panose="020B0609020204030204" pitchFamily="49" charset="0"/>
              </a:rPr>
              <a:t>Using iterator implicitly</a:t>
            </a:r>
          </a:p>
          <a:p>
            <a:r>
              <a:rPr lang="en-US" sz="1200" dirty="0">
                <a:solidFill>
                  <a:schemeClr val="bg1"/>
                </a:solidFill>
                <a:latin typeface="Consolas" panose="020B0609020204030204" pitchFamily="49" charset="0"/>
              </a:rPr>
              <a:t>10 20 30 40 50 </a:t>
            </a:r>
            <a:endParaRPr lang="en-GB" sz="1200" dirty="0">
              <a:solidFill>
                <a:schemeClr val="bg1"/>
              </a:solidFill>
              <a:latin typeface="Consolas" panose="020B0609020204030204" pitchFamily="49" charset="0"/>
            </a:endParaRPr>
          </a:p>
        </p:txBody>
      </p:sp>
      <p:pic>
        <p:nvPicPr>
          <p:cNvPr id="8" name="Picture 2" descr="Rust Programming language Logo Machine learning Haskell, crab, animals ...">
            <a:extLst>
              <a:ext uri="{FF2B5EF4-FFF2-40B4-BE49-F238E27FC236}">
                <a16:creationId xmlns:a16="http://schemas.microsoft.com/office/drawing/2014/main" id="{0E410449-2B62-5A44-430E-761016F7B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3793" y="1828200"/>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81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944AF-C373-94CA-ABF2-B6595D12C2DD}"/>
              </a:ext>
            </a:extLst>
          </p:cNvPr>
          <p:cNvSpPr>
            <a:spLocks noGrp="1"/>
          </p:cNvSpPr>
          <p:nvPr>
            <p:ph type="body" sz="quarter" idx="10"/>
          </p:nvPr>
        </p:nvSpPr>
        <p:spPr/>
        <p:txBody>
          <a:bodyPr/>
          <a:lstStyle/>
          <a:p>
            <a:r>
              <a:rPr lang="en-GB" cap="none" dirty="0"/>
              <a:t>Linear Search: Version #1</a:t>
            </a:r>
          </a:p>
        </p:txBody>
      </p:sp>
      <p:sp>
        <p:nvSpPr>
          <p:cNvPr id="3" name="Text Placeholder 2">
            <a:extLst>
              <a:ext uri="{FF2B5EF4-FFF2-40B4-BE49-F238E27FC236}">
                <a16:creationId xmlns:a16="http://schemas.microsoft.com/office/drawing/2014/main" id="{B03ADD14-0403-519A-E5F6-2D372BFBF718}"/>
              </a:ext>
            </a:extLst>
          </p:cNvPr>
          <p:cNvSpPr>
            <a:spLocks noGrp="1"/>
          </p:cNvSpPr>
          <p:nvPr>
            <p:ph type="body" sz="quarter" idx="15"/>
          </p:nvPr>
        </p:nvSpPr>
        <p:spPr>
          <a:xfrm>
            <a:off x="4680878" y="411834"/>
            <a:ext cx="7241948" cy="6072093"/>
          </a:xfrm>
        </p:spPr>
        <p:txBody>
          <a:bodyPr/>
          <a:lstStyle/>
          <a:p>
            <a:r>
              <a:rPr lang="en-GB" b="1" dirty="0"/>
              <a:t>A linear, O(n) time complexity search is a common task for C programmers.   Whereas modern languages like Python have an "in" operator to search for membership.</a:t>
            </a:r>
          </a:p>
          <a:p>
            <a:endParaRPr lang="en-GB" dirty="0"/>
          </a:p>
          <a:p>
            <a:endParaRPr lang="en-GB" dirty="0"/>
          </a:p>
          <a:p>
            <a:endParaRPr lang="en-GB" dirty="0"/>
          </a:p>
          <a:p>
            <a:endParaRPr lang="en-GB" dirty="0"/>
          </a:p>
          <a:p>
            <a:endParaRPr lang="en-GB" dirty="0"/>
          </a:p>
          <a:p>
            <a:endParaRPr lang="en-GB" dirty="0"/>
          </a:p>
          <a:p>
            <a:endParaRPr lang="en-GB" dirty="0"/>
          </a:p>
          <a:p>
            <a:r>
              <a:rPr lang="en-GB" dirty="0"/>
              <a:t> </a:t>
            </a:r>
          </a:p>
          <a:p>
            <a:endParaRPr lang="en-GB" dirty="0"/>
          </a:p>
          <a:p>
            <a:endParaRPr lang="en-GB" dirty="0"/>
          </a:p>
          <a:p>
            <a:endParaRPr lang="en-GB" dirty="0"/>
          </a:p>
          <a:p>
            <a:r>
              <a:rPr lang="en-GB" dirty="0"/>
              <a:t>The</a:t>
            </a:r>
            <a:r>
              <a:rPr lang="en-GB" b="1" dirty="0"/>
              <a:t> * </a:t>
            </a:r>
            <a:r>
              <a:rPr lang="en-GB" dirty="0"/>
              <a:t>represents a </a:t>
            </a:r>
            <a:r>
              <a:rPr lang="en-GB" b="1" dirty="0"/>
              <a:t>dereference</a:t>
            </a:r>
            <a:r>
              <a:rPr lang="en-GB" dirty="0"/>
              <a:t>.</a:t>
            </a:r>
          </a:p>
          <a:p>
            <a:r>
              <a:rPr lang="en-GB" dirty="0"/>
              <a:t>This is because the “item” returned is a </a:t>
            </a:r>
            <a:r>
              <a:rPr lang="en-GB" b="1" dirty="0"/>
              <a:t>reference (borrow)</a:t>
            </a:r>
            <a:r>
              <a:rPr lang="en-GB" dirty="0"/>
              <a:t> from the iteration of the haystack array.</a:t>
            </a:r>
          </a:p>
          <a:p>
            <a:r>
              <a:rPr lang="en-GB" b="1" dirty="0"/>
              <a:t>We need the value (for comparison) against the needle, not the memory address.</a:t>
            </a:r>
          </a:p>
          <a:p>
            <a:endParaRPr lang="en-GB" dirty="0"/>
          </a:p>
        </p:txBody>
      </p:sp>
      <p:sp>
        <p:nvSpPr>
          <p:cNvPr id="6" name="TextBox 5">
            <a:extLst>
              <a:ext uri="{FF2B5EF4-FFF2-40B4-BE49-F238E27FC236}">
                <a16:creationId xmlns:a16="http://schemas.microsoft.com/office/drawing/2014/main" id="{993386E7-9A31-383A-68F2-AB49EEE2493E}"/>
              </a:ext>
            </a:extLst>
          </p:cNvPr>
          <p:cNvSpPr txBox="1"/>
          <p:nvPr/>
        </p:nvSpPr>
        <p:spPr>
          <a:xfrm>
            <a:off x="4754091" y="1475209"/>
            <a:ext cx="6604837" cy="2859285"/>
          </a:xfrm>
          <a:prstGeom prst="rect">
            <a:avLst/>
          </a:prstGeom>
          <a:solidFill>
            <a:schemeClr val="tx1">
              <a:lumMod val="10000"/>
              <a:lumOff val="90000"/>
            </a:schemeClr>
          </a:solidFill>
        </p:spPr>
        <p:txBody>
          <a:bodyPr vert="horz" wrap="square" lIns="0" tIns="0" rIns="0" bIns="0" rtlCol="0" anchor="t" anchorCtr="0">
            <a:noAutofit/>
          </a:bodyPr>
          <a:lstStyle/>
          <a:p>
            <a:r>
              <a:rPr lang="en-US" sz="1400" dirty="0" err="1">
                <a:solidFill>
                  <a:srgbClr val="0070C0"/>
                </a:solidFill>
                <a:effectLst/>
                <a:latin typeface="Consolas" panose="020B0609020204030204" pitchFamily="49" charset="0"/>
              </a:rPr>
              <a:t>fn</a:t>
            </a:r>
            <a:r>
              <a:rPr lang="en-US" sz="1400" dirty="0">
                <a:solidFill>
                  <a:srgbClr val="000000"/>
                </a:solidFill>
                <a:effectLst/>
                <a:latin typeface="Consolas" panose="020B0609020204030204" pitchFamily="49" charset="0"/>
              </a:rPr>
              <a:t> main() {</a:t>
            </a:r>
          </a:p>
          <a:p>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let</a:t>
            </a:r>
            <a:r>
              <a:rPr lang="en-US" sz="1400" dirty="0">
                <a:solidFill>
                  <a:srgbClr val="000000"/>
                </a:solidFill>
                <a:effectLst/>
                <a:latin typeface="Consolas" panose="020B0609020204030204" pitchFamily="49" charset="0"/>
              </a:rPr>
              <a:t> haystack: [</a:t>
            </a:r>
            <a:r>
              <a:rPr lang="en-US" sz="1400" dirty="0">
                <a:solidFill>
                  <a:srgbClr val="00B0F0"/>
                </a:solidFill>
                <a:effectLst/>
                <a:latin typeface="Consolas" panose="020B0609020204030204" pitchFamily="49" charset="0"/>
              </a:rPr>
              <a:t>i32</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5</a:t>
            </a:r>
            <a:r>
              <a:rPr lang="en-US" sz="1400" dirty="0">
                <a:solidFill>
                  <a:srgbClr val="000000"/>
                </a:solidFill>
                <a:effectLst/>
                <a:latin typeface="Consolas" panose="020B0609020204030204" pitchFamily="49" charset="0"/>
              </a:rPr>
              <a:t>] = [</a:t>
            </a:r>
            <a:r>
              <a:rPr lang="en-US" sz="1400" dirty="0">
                <a:solidFill>
                  <a:srgbClr val="00B0F0"/>
                </a:solidFill>
                <a:effectLst/>
                <a:latin typeface="Consolas" panose="020B0609020204030204" pitchFamily="49" charset="0"/>
              </a:rPr>
              <a:t>10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20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30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40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50</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let</a:t>
            </a:r>
            <a:r>
              <a:rPr lang="en-US" sz="1400" dirty="0">
                <a:solidFill>
                  <a:srgbClr val="000000"/>
                </a:solidFill>
                <a:effectLst/>
                <a:latin typeface="Consolas" panose="020B0609020204030204" pitchFamily="49" charset="0"/>
              </a:rPr>
              <a:t> needle : </a:t>
            </a:r>
            <a:r>
              <a:rPr lang="en-US" sz="1400" dirty="0">
                <a:effectLst/>
                <a:latin typeface="Consolas" panose="020B0609020204030204" pitchFamily="49" charset="0"/>
              </a:rPr>
              <a:t>i32</a:t>
            </a:r>
            <a:r>
              <a:rPr lang="en-US" sz="1400" dirty="0">
                <a:solidFill>
                  <a:srgbClr val="000000"/>
                </a:solidFill>
                <a:effectLst/>
                <a:latin typeface="Consolas" panose="020B0609020204030204" pitchFamily="49" charset="0"/>
              </a:rPr>
              <a:t> = </a:t>
            </a:r>
            <a:r>
              <a:rPr lang="en-US" sz="1400" dirty="0">
                <a:solidFill>
                  <a:srgbClr val="20D3FF"/>
                </a:solidFill>
                <a:effectLst/>
                <a:latin typeface="Consolas" panose="020B0609020204030204" pitchFamily="49" charset="0"/>
              </a:rPr>
              <a:t>40</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let</a:t>
            </a:r>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mut</a:t>
            </a:r>
            <a:r>
              <a:rPr lang="en-US" sz="1400" dirty="0">
                <a:solidFill>
                  <a:srgbClr val="000000"/>
                </a:solidFill>
                <a:effectLst/>
                <a:latin typeface="Consolas" panose="020B0609020204030204" pitchFamily="49" charset="0"/>
              </a:rPr>
              <a:t> index = </a:t>
            </a:r>
            <a:r>
              <a:rPr lang="en-US" sz="1400" dirty="0">
                <a:solidFill>
                  <a:srgbClr val="0070C0"/>
                </a:solidFill>
                <a:latin typeface="Consolas" panose="020B0609020204030204" pitchFamily="49" charset="0"/>
              </a:rPr>
              <a:t>None</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for</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i</a:t>
            </a:r>
            <a:r>
              <a:rPr lang="en-US" sz="1400" dirty="0">
                <a:solidFill>
                  <a:srgbClr val="000000"/>
                </a:solidFill>
                <a:effectLst/>
                <a:latin typeface="Consolas" panose="020B0609020204030204" pitchFamily="49" charset="0"/>
              </a:rPr>
              <a:t>, item) </a:t>
            </a:r>
            <a:r>
              <a:rPr lang="en-US" sz="1400" dirty="0">
                <a:solidFill>
                  <a:srgbClr val="0070C0"/>
                </a:solidFill>
                <a:effectLst/>
                <a:latin typeface="Consolas" panose="020B0609020204030204" pitchFamily="49" charset="0"/>
              </a:rPr>
              <a:t>in</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haystack.iter</a:t>
            </a:r>
            <a:r>
              <a:rPr lang="en-US" sz="1400" dirty="0">
                <a:solidFill>
                  <a:srgbClr val="000000"/>
                </a:solidFill>
                <a:effectLst/>
                <a:latin typeface="Consolas" panose="020B0609020204030204" pitchFamily="49" charset="0"/>
              </a:rPr>
              <a:t>().enumerate() {</a:t>
            </a:r>
          </a:p>
          <a:p>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if</a:t>
            </a:r>
            <a:r>
              <a:rPr lang="en-US" sz="1400" dirty="0">
                <a:solidFill>
                  <a:srgbClr val="000000"/>
                </a:solidFill>
                <a:effectLst/>
                <a:latin typeface="Consolas" panose="020B0609020204030204" pitchFamily="49" charset="0"/>
              </a:rPr>
              <a:t> *item == needle {</a:t>
            </a:r>
          </a:p>
          <a:p>
            <a:r>
              <a:rPr lang="en-US" sz="1400" dirty="0">
                <a:solidFill>
                  <a:srgbClr val="000000"/>
                </a:solidFill>
                <a:effectLst/>
                <a:latin typeface="Consolas" panose="020B0609020204030204" pitchFamily="49" charset="0"/>
              </a:rPr>
              <a:t>            index = Some(</a:t>
            </a:r>
            <a:r>
              <a:rPr lang="en-US" sz="1400" dirty="0" err="1">
                <a:solidFill>
                  <a:srgbClr val="000000"/>
                </a:solidFill>
                <a:effectLst/>
                <a:latin typeface="Consolas" panose="020B0609020204030204" pitchFamily="49" charset="0"/>
              </a:rPr>
              <a:t>i</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break</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"index {}"</a:t>
            </a:r>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index.unwrap</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2C6AA0B6-C0F1-46ED-5CCE-C41B4E1D55E5}"/>
              </a:ext>
            </a:extLst>
          </p:cNvPr>
          <p:cNvSpPr txBox="1"/>
          <p:nvPr/>
        </p:nvSpPr>
        <p:spPr>
          <a:xfrm>
            <a:off x="8908485" y="4107666"/>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
        <p:nvSpPr>
          <p:cNvPr id="9" name="TextBox 8">
            <a:extLst>
              <a:ext uri="{FF2B5EF4-FFF2-40B4-BE49-F238E27FC236}">
                <a16:creationId xmlns:a16="http://schemas.microsoft.com/office/drawing/2014/main" id="{9166D2E8-D486-822E-093C-F282356B5D77}"/>
              </a:ext>
            </a:extLst>
          </p:cNvPr>
          <p:cNvSpPr txBox="1"/>
          <p:nvPr/>
        </p:nvSpPr>
        <p:spPr>
          <a:xfrm>
            <a:off x="10136324" y="4096749"/>
            <a:ext cx="1548996" cy="380249"/>
          </a:xfrm>
          <a:prstGeom prst="rect">
            <a:avLst/>
          </a:prstGeom>
          <a:solidFill>
            <a:srgbClr val="000000"/>
          </a:solidFill>
        </p:spPr>
        <p:txBody>
          <a:bodyPr wrap="square">
            <a:noAutofit/>
          </a:bodyPr>
          <a:lstStyle/>
          <a:p>
            <a:r>
              <a:rPr lang="en-GB" sz="1600" dirty="0">
                <a:solidFill>
                  <a:schemeClr val="bg1"/>
                </a:solidFill>
                <a:latin typeface="Consolas" panose="020B0609020204030204" pitchFamily="49" charset="0"/>
              </a:rPr>
              <a:t>index: 3</a:t>
            </a:r>
          </a:p>
        </p:txBody>
      </p:sp>
      <p:pic>
        <p:nvPicPr>
          <p:cNvPr id="4" name="Picture 2" descr="Rust Programming language Logo Machine learning Haskell, crab, animals ...">
            <a:extLst>
              <a:ext uri="{FF2B5EF4-FFF2-40B4-BE49-F238E27FC236}">
                <a16:creationId xmlns:a16="http://schemas.microsoft.com/office/drawing/2014/main" id="{FEA81938-1308-BEB0-6B7B-BDA0EDE56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2932" y="1475209"/>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310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944AF-C373-94CA-ABF2-B6595D12C2DD}"/>
              </a:ext>
            </a:extLst>
          </p:cNvPr>
          <p:cNvSpPr>
            <a:spLocks noGrp="1"/>
          </p:cNvSpPr>
          <p:nvPr>
            <p:ph type="body" sz="quarter" idx="10"/>
          </p:nvPr>
        </p:nvSpPr>
        <p:spPr/>
        <p:txBody>
          <a:bodyPr/>
          <a:lstStyle/>
          <a:p>
            <a:r>
              <a:rPr lang="en-GB" cap="none" dirty="0"/>
              <a:t>Linear Search: Version #2</a:t>
            </a:r>
          </a:p>
        </p:txBody>
      </p:sp>
      <p:sp>
        <p:nvSpPr>
          <p:cNvPr id="3" name="Text Placeholder 2">
            <a:extLst>
              <a:ext uri="{FF2B5EF4-FFF2-40B4-BE49-F238E27FC236}">
                <a16:creationId xmlns:a16="http://schemas.microsoft.com/office/drawing/2014/main" id="{B03ADD14-0403-519A-E5F6-2D372BFBF718}"/>
              </a:ext>
            </a:extLst>
          </p:cNvPr>
          <p:cNvSpPr>
            <a:spLocks noGrp="1"/>
          </p:cNvSpPr>
          <p:nvPr>
            <p:ph type="body" sz="quarter" idx="15"/>
          </p:nvPr>
        </p:nvSpPr>
        <p:spPr>
          <a:xfrm>
            <a:off x="4680878" y="411834"/>
            <a:ext cx="7241948" cy="6072093"/>
          </a:xfrm>
        </p:spPr>
        <p:txBody>
          <a:bodyPr/>
          <a:lstStyle/>
          <a:p>
            <a:r>
              <a:rPr lang="en-GB" b="1" dirty="0"/>
              <a:t>This Rust solution is more idiomatic…</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Neither solution is right nor wrong – they are simply different programming approaches.</a:t>
            </a:r>
          </a:p>
          <a:p>
            <a:endParaRPr lang="en-GB" b="1" dirty="0"/>
          </a:p>
          <a:p>
            <a:endParaRPr lang="en-GB" b="1" dirty="0"/>
          </a:p>
          <a:p>
            <a:endParaRPr lang="en-GB" b="1" dirty="0"/>
          </a:p>
          <a:p>
            <a:endParaRPr lang="en-GB" b="1" dirty="0"/>
          </a:p>
          <a:p>
            <a:endParaRPr lang="en-GB" dirty="0"/>
          </a:p>
          <a:p>
            <a:endParaRPr lang="en-GB" dirty="0"/>
          </a:p>
          <a:p>
            <a:endParaRPr lang="en-GB" dirty="0"/>
          </a:p>
          <a:p>
            <a:endParaRPr lang="en-GB" dirty="0"/>
          </a:p>
          <a:p>
            <a:endParaRPr lang="en-GB" dirty="0"/>
          </a:p>
          <a:p>
            <a:endParaRPr lang="en-GB" dirty="0"/>
          </a:p>
          <a:p>
            <a:endParaRPr lang="en-GB" dirty="0"/>
          </a:p>
          <a:p>
            <a:r>
              <a:rPr lang="en-GB" dirty="0"/>
              <a:t> </a:t>
            </a:r>
          </a:p>
          <a:p>
            <a:endParaRPr lang="en-GB" dirty="0"/>
          </a:p>
          <a:p>
            <a:endParaRPr lang="en-GB" dirty="0"/>
          </a:p>
          <a:p>
            <a:endParaRPr lang="en-GB" dirty="0"/>
          </a:p>
          <a:p>
            <a:endParaRPr lang="en-GB" dirty="0"/>
          </a:p>
          <a:p>
            <a:endParaRPr lang="en-GB" dirty="0"/>
          </a:p>
        </p:txBody>
      </p:sp>
      <p:sp>
        <p:nvSpPr>
          <p:cNvPr id="6" name="TextBox 5">
            <a:extLst>
              <a:ext uri="{FF2B5EF4-FFF2-40B4-BE49-F238E27FC236}">
                <a16:creationId xmlns:a16="http://schemas.microsoft.com/office/drawing/2014/main" id="{993386E7-9A31-383A-68F2-AB49EEE2493E}"/>
              </a:ext>
            </a:extLst>
          </p:cNvPr>
          <p:cNvSpPr txBox="1"/>
          <p:nvPr/>
        </p:nvSpPr>
        <p:spPr>
          <a:xfrm>
            <a:off x="4680878" y="905193"/>
            <a:ext cx="6604837" cy="2415157"/>
          </a:xfrm>
          <a:prstGeom prst="rect">
            <a:avLst/>
          </a:prstGeom>
          <a:solidFill>
            <a:schemeClr val="tx1">
              <a:lumMod val="10000"/>
              <a:lumOff val="90000"/>
            </a:schemeClr>
          </a:solidFill>
        </p:spPr>
        <p:txBody>
          <a:bodyPr vert="horz" wrap="square" lIns="0" tIns="0" rIns="0" bIns="0" rtlCol="0" anchor="t" anchorCtr="0">
            <a:noAutofit/>
          </a:bodyPr>
          <a:lstStyle/>
          <a:p>
            <a:r>
              <a:rPr lang="en-US" sz="1400" dirty="0" err="1">
                <a:solidFill>
                  <a:srgbClr val="0070C0"/>
                </a:solidFill>
                <a:effectLst/>
                <a:latin typeface="Consolas" panose="020B0609020204030204" pitchFamily="49" charset="0"/>
              </a:rPr>
              <a:t>fn</a:t>
            </a:r>
            <a:r>
              <a:rPr lang="en-US" sz="1400" dirty="0">
                <a:solidFill>
                  <a:srgbClr val="000000"/>
                </a:solidFill>
                <a:effectLst/>
                <a:latin typeface="Consolas" panose="020B0609020204030204" pitchFamily="49" charset="0"/>
              </a:rPr>
              <a:t> main() {</a:t>
            </a:r>
          </a:p>
          <a:p>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let</a:t>
            </a:r>
            <a:r>
              <a:rPr lang="en-US" sz="1400" dirty="0">
                <a:solidFill>
                  <a:srgbClr val="000000"/>
                </a:solidFill>
                <a:effectLst/>
                <a:latin typeface="Consolas" panose="020B0609020204030204" pitchFamily="49" charset="0"/>
              </a:rPr>
              <a:t> haystack: [</a:t>
            </a:r>
            <a:r>
              <a:rPr lang="en-US" sz="1400" dirty="0">
                <a:solidFill>
                  <a:srgbClr val="00B0F0"/>
                </a:solidFill>
                <a:effectLst/>
                <a:latin typeface="Consolas" panose="020B0609020204030204" pitchFamily="49" charset="0"/>
              </a:rPr>
              <a:t>i32</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5</a:t>
            </a:r>
            <a:r>
              <a:rPr lang="en-US" sz="1400" dirty="0">
                <a:solidFill>
                  <a:srgbClr val="000000"/>
                </a:solidFill>
                <a:effectLst/>
                <a:latin typeface="Consolas" panose="020B0609020204030204" pitchFamily="49" charset="0"/>
              </a:rPr>
              <a:t>] = [</a:t>
            </a:r>
            <a:r>
              <a:rPr lang="en-US" sz="1400" dirty="0">
                <a:solidFill>
                  <a:srgbClr val="00B0F0"/>
                </a:solidFill>
                <a:effectLst/>
                <a:latin typeface="Consolas" panose="020B0609020204030204" pitchFamily="49" charset="0"/>
              </a:rPr>
              <a:t>10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20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30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40</a:t>
            </a:r>
            <a:r>
              <a:rPr lang="en-US" sz="1400" dirty="0">
                <a:solidFill>
                  <a:srgbClr val="000000"/>
                </a:solidFill>
                <a:effectLst/>
                <a:latin typeface="Consolas" panose="020B0609020204030204" pitchFamily="49" charset="0"/>
              </a:rPr>
              <a:t>, </a:t>
            </a:r>
            <a:r>
              <a:rPr lang="en-US" sz="1400" dirty="0">
                <a:solidFill>
                  <a:srgbClr val="00B0F0"/>
                </a:solidFill>
                <a:effectLst/>
                <a:latin typeface="Consolas" panose="020B0609020204030204" pitchFamily="49" charset="0"/>
              </a:rPr>
              <a:t>50</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r>
              <a:rPr lang="en-US" sz="1400" dirty="0">
                <a:solidFill>
                  <a:srgbClr val="0070C0"/>
                </a:solidFill>
                <a:effectLst/>
                <a:latin typeface="Consolas" panose="020B0609020204030204" pitchFamily="49" charset="0"/>
              </a:rPr>
              <a:t>let</a:t>
            </a:r>
            <a:r>
              <a:rPr lang="en-US" sz="1400" dirty="0">
                <a:solidFill>
                  <a:srgbClr val="000000"/>
                </a:solidFill>
                <a:effectLst/>
                <a:latin typeface="Consolas" panose="020B0609020204030204" pitchFamily="49" charset="0"/>
              </a:rPr>
              <a:t> needle : </a:t>
            </a:r>
            <a:r>
              <a:rPr lang="en-US" sz="1400" dirty="0">
                <a:effectLst/>
                <a:latin typeface="Consolas" panose="020B0609020204030204" pitchFamily="49" charset="0"/>
              </a:rPr>
              <a:t>i32</a:t>
            </a:r>
            <a:r>
              <a:rPr lang="en-US" sz="1400" dirty="0">
                <a:solidFill>
                  <a:srgbClr val="000000"/>
                </a:solidFill>
                <a:effectLst/>
                <a:latin typeface="Consolas" panose="020B0609020204030204" pitchFamily="49" charset="0"/>
              </a:rPr>
              <a:t> = </a:t>
            </a:r>
            <a:r>
              <a:rPr lang="en-US" sz="1400" dirty="0">
                <a:solidFill>
                  <a:srgbClr val="20D3FF"/>
                </a:solidFill>
                <a:effectLst/>
                <a:latin typeface="Consolas" panose="020B0609020204030204" pitchFamily="49" charset="0"/>
              </a:rPr>
              <a:t>40</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solidFill>
                  <a:srgbClr val="000000"/>
                </a:solidFill>
                <a:effectLst/>
                <a:latin typeface="Consolas" panose="020B0609020204030204" pitchFamily="49" charset="0"/>
              </a:rPr>
              <a:t> index = haystack</a:t>
            </a:r>
          </a:p>
          <a:p>
            <a:r>
              <a:rPr lang="en-US" sz="1400" dirty="0">
                <a:solidFill>
                  <a:srgbClr val="000000"/>
                </a:solidFill>
                <a:effectLst/>
                <a:latin typeface="Consolas" panose="020B0609020204030204" pitchFamily="49" charset="0"/>
              </a:rPr>
              <a:t>        .</a:t>
            </a:r>
            <a:r>
              <a:rPr lang="en-US" sz="1400" dirty="0" err="1">
                <a:solidFill>
                  <a:srgbClr val="000000"/>
                </a:solidFill>
                <a:effectLst/>
                <a:latin typeface="Consolas" panose="020B0609020204030204" pitchFamily="49" charset="0"/>
              </a:rPr>
              <a:t>iter</a:t>
            </a:r>
            <a:r>
              <a:rPr lang="en-US" sz="1400" dirty="0">
                <a:solidFill>
                  <a:srgbClr val="000000"/>
                </a:solidFill>
                <a:effectLst/>
                <a:latin typeface="Consolas" panose="020B0609020204030204" pitchFamily="49" charset="0"/>
              </a:rPr>
              <a:t>()</a:t>
            </a:r>
          </a:p>
          <a:p>
            <a:r>
              <a:rPr lang="en-US" sz="1400" dirty="0">
                <a:solidFill>
                  <a:srgbClr val="000000"/>
                </a:solidFill>
                <a:effectLst/>
                <a:latin typeface="Consolas" panose="020B0609020204030204" pitchFamily="49" charset="0"/>
              </a:rPr>
              <a:t>        .position(|&amp;x| x == needle) </a:t>
            </a:r>
          </a:p>
          <a:p>
            <a:r>
              <a:rPr lang="en-US" sz="1400" dirty="0">
                <a:solidFill>
                  <a:srgbClr val="000000"/>
                </a:solidFill>
                <a:effectLst/>
                <a:latin typeface="Consolas" panose="020B0609020204030204" pitchFamily="49" charset="0"/>
              </a:rPr>
              <a:t>        .unwrap();</a:t>
            </a:r>
          </a:p>
          <a:p>
            <a:r>
              <a:rPr lang="en-US" sz="1400" dirty="0">
                <a:solidFill>
                  <a:srgbClr val="000000"/>
                </a:solidFill>
                <a:effectLst/>
                <a:latin typeface="Consolas" panose="020B0609020204030204" pitchFamily="49" charset="0"/>
              </a:rPr>
              <a:t>    </a:t>
            </a:r>
          </a:p>
          <a:p>
            <a:r>
              <a:rPr lang="en-US" sz="1400" dirty="0">
                <a:solidFill>
                  <a:srgbClr val="0000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dirty="0">
                <a:solidFill>
                  <a:srgbClr val="000000"/>
                </a:solidFill>
                <a:effectLst/>
                <a:latin typeface="Consolas" panose="020B0609020204030204" pitchFamily="49" charset="0"/>
              </a:rPr>
              <a:t>(</a:t>
            </a:r>
            <a:r>
              <a:rPr lang="en-US" sz="1400" dirty="0">
                <a:solidFill>
                  <a:srgbClr val="7030A0"/>
                </a:solidFill>
                <a:effectLst/>
                <a:latin typeface="Consolas" panose="020B0609020204030204" pitchFamily="49" charset="0"/>
              </a:rPr>
              <a:t>"index: {}"</a:t>
            </a:r>
            <a:r>
              <a:rPr lang="en-US" sz="1400" dirty="0">
                <a:solidFill>
                  <a:srgbClr val="000000"/>
                </a:solidFill>
                <a:effectLst/>
                <a:latin typeface="Consolas" panose="020B0609020204030204" pitchFamily="49" charset="0"/>
              </a:rPr>
              <a:t>, index);    </a:t>
            </a:r>
          </a:p>
          <a:p>
            <a:r>
              <a:rPr lang="en-US" sz="140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2C6AA0B6-C0F1-46ED-5CCE-C41B4E1D55E5}"/>
              </a:ext>
            </a:extLst>
          </p:cNvPr>
          <p:cNvSpPr txBox="1"/>
          <p:nvPr/>
        </p:nvSpPr>
        <p:spPr>
          <a:xfrm>
            <a:off x="8657142" y="3046596"/>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
        <p:nvSpPr>
          <p:cNvPr id="9" name="TextBox 8">
            <a:extLst>
              <a:ext uri="{FF2B5EF4-FFF2-40B4-BE49-F238E27FC236}">
                <a16:creationId xmlns:a16="http://schemas.microsoft.com/office/drawing/2014/main" id="{9166D2E8-D486-822E-093C-F282356B5D77}"/>
              </a:ext>
            </a:extLst>
          </p:cNvPr>
          <p:cNvSpPr txBox="1"/>
          <p:nvPr/>
        </p:nvSpPr>
        <p:spPr>
          <a:xfrm>
            <a:off x="9884981" y="3051720"/>
            <a:ext cx="1548996" cy="380249"/>
          </a:xfrm>
          <a:prstGeom prst="rect">
            <a:avLst/>
          </a:prstGeom>
          <a:solidFill>
            <a:srgbClr val="000000"/>
          </a:solidFill>
        </p:spPr>
        <p:txBody>
          <a:bodyPr wrap="square">
            <a:noAutofit/>
          </a:bodyPr>
          <a:lstStyle/>
          <a:p>
            <a:r>
              <a:rPr lang="en-GB" sz="1600" dirty="0">
                <a:solidFill>
                  <a:schemeClr val="bg1"/>
                </a:solidFill>
                <a:latin typeface="Consolas" panose="020B0609020204030204" pitchFamily="49" charset="0"/>
              </a:rPr>
              <a:t>index: 3</a:t>
            </a:r>
          </a:p>
        </p:txBody>
      </p:sp>
      <p:pic>
        <p:nvPicPr>
          <p:cNvPr id="4" name="Picture 2" descr="Rust Programming language Logo Machine learning Haskell, crab, animals ...">
            <a:extLst>
              <a:ext uri="{FF2B5EF4-FFF2-40B4-BE49-F238E27FC236}">
                <a16:creationId xmlns:a16="http://schemas.microsoft.com/office/drawing/2014/main" id="{9B7B4B71-A72A-96ED-9140-B5BD19E06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9672" y="970454"/>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840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207E0-2E22-612F-4BE1-8D327C3DDD26}"/>
              </a:ext>
            </a:extLst>
          </p:cNvPr>
          <p:cNvSpPr>
            <a:spLocks noGrp="1"/>
          </p:cNvSpPr>
          <p:nvPr>
            <p:ph type="body" sz="quarter" idx="10"/>
          </p:nvPr>
        </p:nvSpPr>
        <p:spPr/>
        <p:txBody>
          <a:bodyPr/>
          <a:lstStyle/>
          <a:p>
            <a:r>
              <a:rPr lang="en-GB" sz="4400" cap="none" dirty="0"/>
              <a:t>Array Processing – Choices, Choices!</a:t>
            </a:r>
          </a:p>
        </p:txBody>
      </p:sp>
      <p:sp>
        <p:nvSpPr>
          <p:cNvPr id="3" name="Text Placeholder 2">
            <a:extLst>
              <a:ext uri="{FF2B5EF4-FFF2-40B4-BE49-F238E27FC236}">
                <a16:creationId xmlns:a16="http://schemas.microsoft.com/office/drawing/2014/main" id="{65C6CFE6-6F75-A041-0C76-6643C8723D80}"/>
              </a:ext>
            </a:extLst>
          </p:cNvPr>
          <p:cNvSpPr>
            <a:spLocks noGrp="1"/>
          </p:cNvSpPr>
          <p:nvPr>
            <p:ph type="body" sz="quarter" idx="15"/>
          </p:nvPr>
        </p:nvSpPr>
        <p:spPr>
          <a:xfrm>
            <a:off x="4779560" y="435584"/>
            <a:ext cx="7027656" cy="4094163"/>
          </a:xfrm>
        </p:spPr>
        <p:txBody>
          <a:bodyPr/>
          <a:lstStyle/>
          <a:p>
            <a:r>
              <a:rPr lang="en-GB" b="1" dirty="0"/>
              <a:t>Rust supports several different approaches to array processing, most of them fairly idiomatic in nature.</a:t>
            </a:r>
            <a:br>
              <a:rPr lang="en-GB" b="1" dirty="0"/>
            </a:br>
            <a:endParaRPr lang="en-GB" b="1" dirty="0"/>
          </a:p>
          <a:p>
            <a:r>
              <a:rPr lang="en-GB" b="1" dirty="0"/>
              <a:t>Example – producing a sum of numbers in an array</a:t>
            </a:r>
          </a:p>
          <a:p>
            <a:endParaRPr lang="en-GB" b="1" dirty="0"/>
          </a:p>
        </p:txBody>
      </p:sp>
      <p:sp>
        <p:nvSpPr>
          <p:cNvPr id="4" name="TextBox 3">
            <a:extLst>
              <a:ext uri="{FF2B5EF4-FFF2-40B4-BE49-F238E27FC236}">
                <a16:creationId xmlns:a16="http://schemas.microsoft.com/office/drawing/2014/main" id="{54731D58-C66B-6C7D-EB9E-DA51D3B53375}"/>
              </a:ext>
            </a:extLst>
          </p:cNvPr>
          <p:cNvSpPr txBox="1"/>
          <p:nvPr/>
        </p:nvSpPr>
        <p:spPr>
          <a:xfrm>
            <a:off x="4779560" y="1999357"/>
            <a:ext cx="6604837" cy="4094163"/>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data</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007F7F"/>
                </a:solidFill>
                <a:latin typeface="Consolas" panose="020B0609020204030204" pitchFamily="49" charset="0"/>
              </a:rPr>
              <a:t>10</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20</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30</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40</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mut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sum</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0</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a:solidFill>
                  <a:srgbClr val="007F00"/>
                </a:solidFill>
                <a:latin typeface="Consolas" panose="020B0609020204030204" pitchFamily="49" charset="0"/>
              </a:rPr>
              <a:t>// traditional iterative approach (remove .</a:t>
            </a:r>
            <a:r>
              <a:rPr lang="en-GB" sz="1400" b="0" dirty="0" err="1">
                <a:solidFill>
                  <a:srgbClr val="007F00"/>
                </a:solidFill>
                <a:latin typeface="Consolas" panose="020B0609020204030204" pitchFamily="49" charset="0"/>
              </a:rPr>
              <a:t>iter</a:t>
            </a:r>
            <a:r>
              <a:rPr lang="en-GB" sz="1400" b="0" dirty="0">
                <a:solidFill>
                  <a:srgbClr val="007F00"/>
                </a:solidFill>
                <a:latin typeface="Consolas" panose="020B0609020204030204" pitchFamily="49" charset="0"/>
              </a:rPr>
              <a:t>(), its</a:t>
            </a:r>
          </a:p>
          <a:p>
            <a:r>
              <a:rPr lang="en-GB" sz="1400" b="0" dirty="0">
                <a:solidFill>
                  <a:srgbClr val="007F00"/>
                </a:solidFill>
                <a:latin typeface="Consolas" panose="020B0609020204030204" pitchFamily="49" charset="0"/>
              </a:rPr>
              <a:t>    // using an implicit iterator trait…)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for</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i</a:t>
            </a:r>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in</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data</a:t>
            </a:r>
            <a:r>
              <a:rPr lang="en-GB" sz="1400" b="1" dirty="0" err="1">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iter</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sum</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i</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"Sum 1 is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sum</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p>
          <a:p>
            <a:r>
              <a:rPr lang="en-GB" sz="1400" dirty="0">
                <a:solidFill>
                  <a:srgbClr val="808080"/>
                </a:solidFill>
                <a:latin typeface="Consolas" panose="020B0609020204030204" pitchFamily="49" charset="0"/>
              </a:rPr>
              <a:t>    </a:t>
            </a:r>
            <a:r>
              <a:rPr lang="en-GB" sz="1400" b="0" dirty="0">
                <a:solidFill>
                  <a:srgbClr val="007F00"/>
                </a:solidFill>
                <a:latin typeface="Consolas" panose="020B0609020204030204" pitchFamily="49" charset="0"/>
              </a:rPr>
              <a:t>// using fold method</a:t>
            </a:r>
            <a:endParaRPr lang="en-GB" sz="1400" b="0" dirty="0">
              <a:solidFill>
                <a:srgbClr val="808080"/>
              </a:solidFill>
              <a:latin typeface="Consolas" panose="020B0609020204030204" pitchFamily="49" charset="0"/>
            </a:endParaRPr>
          </a:p>
          <a:p>
            <a:r>
              <a:rPr lang="en-GB" sz="1400" b="0" dirty="0">
                <a:solidFill>
                  <a:srgbClr val="000000"/>
                </a:solidFill>
                <a:latin typeface="Consolas" panose="020B0609020204030204" pitchFamily="49" charset="0"/>
              </a:rPr>
              <a:t>    sum</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data</a:t>
            </a:r>
            <a:r>
              <a:rPr lang="en-GB" sz="1400" b="1" dirty="0" err="1">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iter</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fold</a:t>
            </a:r>
            <a:r>
              <a:rPr lang="en-GB" sz="1400" b="1" dirty="0">
                <a:solidFill>
                  <a:srgbClr val="000000"/>
                </a:solidFill>
                <a:latin typeface="Consolas" panose="020B0609020204030204" pitchFamily="49" charset="0"/>
              </a:rPr>
              <a:t>(</a:t>
            </a:r>
            <a:r>
              <a:rPr lang="en-GB" sz="1400" b="0" dirty="0">
                <a:solidFill>
                  <a:srgbClr val="007F7F"/>
                </a:solidFill>
                <a:latin typeface="Consolas" panose="020B0609020204030204" pitchFamily="49" charset="0"/>
              </a:rPr>
              <a:t>0</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acc</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&amp;</a:t>
            </a:r>
            <a:r>
              <a:rPr lang="en-GB" sz="1400" b="0" dirty="0">
                <a:solidFill>
                  <a:srgbClr val="000000"/>
                </a:solidFill>
                <a:latin typeface="Consolas" panose="020B0609020204030204" pitchFamily="49" charset="0"/>
              </a:rPr>
              <a:t>x</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acc</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x</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"Sum 2 is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sum</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p>
          <a:p>
            <a:r>
              <a:rPr lang="en-GB" sz="1400" b="0" dirty="0">
                <a:solidFill>
                  <a:srgbClr val="007F00"/>
                </a:solidFill>
                <a:latin typeface="Consolas" panose="020B0609020204030204" pitchFamily="49" charset="0"/>
              </a:rPr>
              <a:t>    // using sum method</a:t>
            </a:r>
            <a:endParaRPr lang="en-GB" sz="1400" b="0" dirty="0">
              <a:solidFill>
                <a:srgbClr val="808080"/>
              </a:solidFill>
              <a:latin typeface="Consolas" panose="020B0609020204030204" pitchFamily="49" charset="0"/>
            </a:endParaRPr>
          </a:p>
          <a:p>
            <a:r>
              <a:rPr lang="en-GB" sz="1400" b="0" dirty="0">
                <a:solidFill>
                  <a:srgbClr val="000000"/>
                </a:solidFill>
                <a:latin typeface="Consolas" panose="020B0609020204030204" pitchFamily="49" charset="0"/>
              </a:rPr>
              <a:t>    sum</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data</a:t>
            </a:r>
            <a:r>
              <a:rPr lang="en-GB" sz="1400" b="1" dirty="0" err="1">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iter</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sum</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"Sum 3 is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sum</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US" sz="110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28D9277C-9B2A-BEFD-879A-FF3C3963869C}"/>
              </a:ext>
            </a:extLst>
          </p:cNvPr>
          <p:cNvSpPr txBox="1"/>
          <p:nvPr/>
        </p:nvSpPr>
        <p:spPr>
          <a:xfrm>
            <a:off x="8611982" y="5126967"/>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
        <p:nvSpPr>
          <p:cNvPr id="7" name="TextBox 6">
            <a:extLst>
              <a:ext uri="{FF2B5EF4-FFF2-40B4-BE49-F238E27FC236}">
                <a16:creationId xmlns:a16="http://schemas.microsoft.com/office/drawing/2014/main" id="{9ADA480B-4CB7-44B5-FFF9-C2833B76630F}"/>
              </a:ext>
            </a:extLst>
          </p:cNvPr>
          <p:cNvSpPr txBox="1"/>
          <p:nvPr/>
        </p:nvSpPr>
        <p:spPr>
          <a:xfrm>
            <a:off x="9851004" y="5126967"/>
            <a:ext cx="1548996" cy="874588"/>
          </a:xfrm>
          <a:prstGeom prst="rect">
            <a:avLst/>
          </a:prstGeom>
          <a:solidFill>
            <a:srgbClr val="000000"/>
          </a:solidFill>
        </p:spPr>
        <p:txBody>
          <a:bodyPr wrap="square">
            <a:noAutofit/>
          </a:bodyPr>
          <a:lstStyle/>
          <a:p>
            <a:r>
              <a:rPr lang="en-GB" sz="1600" dirty="0">
                <a:solidFill>
                  <a:schemeClr val="bg1"/>
                </a:solidFill>
                <a:latin typeface="Consolas" panose="020B0609020204030204" pitchFamily="49" charset="0"/>
              </a:rPr>
              <a:t>Sum 1 is 100</a:t>
            </a:r>
          </a:p>
          <a:p>
            <a:r>
              <a:rPr lang="en-GB" sz="1600" dirty="0">
                <a:solidFill>
                  <a:schemeClr val="bg1"/>
                </a:solidFill>
                <a:latin typeface="Consolas" panose="020B0609020204030204" pitchFamily="49" charset="0"/>
              </a:rPr>
              <a:t>Sum 2 is 100</a:t>
            </a:r>
          </a:p>
          <a:p>
            <a:r>
              <a:rPr lang="en-GB" sz="1600" dirty="0">
                <a:solidFill>
                  <a:schemeClr val="bg1"/>
                </a:solidFill>
                <a:latin typeface="Consolas" panose="020B0609020204030204" pitchFamily="49" charset="0"/>
              </a:rPr>
              <a:t>Sum 3 is 100</a:t>
            </a:r>
          </a:p>
        </p:txBody>
      </p:sp>
      <p:pic>
        <p:nvPicPr>
          <p:cNvPr id="8" name="Picture 2" descr="Rust Programming language Logo Machine learning Haskell, crab, animals ...">
            <a:extLst>
              <a:ext uri="{FF2B5EF4-FFF2-40B4-BE49-F238E27FC236}">
                <a16:creationId xmlns:a16="http://schemas.microsoft.com/office/drawing/2014/main" id="{996FE16E-5ABB-859A-C787-192ACB828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3291" y="1999357"/>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692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Lab #14: Arrays</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An array-oriented challenge to complete</a:t>
            </a:r>
          </a:p>
          <a:p>
            <a:endParaRPr lang="en-GB" dirty="0"/>
          </a:p>
        </p:txBody>
      </p:sp>
    </p:spTree>
    <p:extLst>
      <p:ext uri="{BB962C8B-B14F-4D97-AF65-F5344CB8AC3E}">
        <p14:creationId xmlns:p14="http://schemas.microsoft.com/office/powerpoint/2010/main" val="3598970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cap="none" dirty="0"/>
              <a:t>Deeper Arrays</a:t>
            </a:r>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8" y="796414"/>
            <a:ext cx="2901950" cy="4647734"/>
          </a:xfrm>
        </p:spPr>
        <p:txBody>
          <a:bodyPr/>
          <a:lstStyle/>
          <a:p>
            <a:r>
              <a:rPr lang="en-US" dirty="0"/>
              <a:t>Learning Journey:</a:t>
            </a:r>
          </a:p>
          <a:p>
            <a:pPr lvl="1"/>
            <a:r>
              <a:rPr lang="en-GB" sz="1100" dirty="0"/>
              <a:t>Recap: Arrays</a:t>
            </a:r>
          </a:p>
          <a:p>
            <a:pPr lvl="1"/>
            <a:r>
              <a:rPr lang="en-GB" sz="1100" dirty="0"/>
              <a:t>Rust Inferences</a:t>
            </a:r>
          </a:p>
          <a:p>
            <a:pPr lvl="1"/>
            <a:r>
              <a:rPr lang="en-GB" sz="1100" dirty="0"/>
              <a:t>Array slice</a:t>
            </a:r>
          </a:p>
          <a:p>
            <a:pPr lvl="1"/>
            <a:r>
              <a:rPr lang="en-GB" sz="1100" dirty="0"/>
              <a:t>Array initialisation</a:t>
            </a:r>
          </a:p>
          <a:p>
            <a:pPr marL="357188" lvl="1" indent="-171450"/>
            <a:r>
              <a:rPr lang="en-GB" sz="1100" dirty="0"/>
              <a:t>Integer </a:t>
            </a:r>
          </a:p>
          <a:p>
            <a:pPr marL="357188" lvl="1" indent="-171450"/>
            <a:r>
              <a:rPr lang="en-GB" sz="1100" dirty="0"/>
              <a:t>Strings</a:t>
            </a:r>
          </a:p>
          <a:p>
            <a:pPr marL="177800" lvl="1" indent="-177800"/>
            <a:r>
              <a:rPr lang="en-GB" sz="1100" dirty="0"/>
              <a:t>Multi-dimensional arrays</a:t>
            </a:r>
          </a:p>
          <a:p>
            <a:pPr marL="177800" lvl="1" indent="-177800"/>
            <a:r>
              <a:rPr lang="en-GB" sz="1100" dirty="0"/>
              <a:t>Invalid indexes: compile time</a:t>
            </a:r>
          </a:p>
          <a:p>
            <a:pPr marL="177800" lvl="1" indent="-177800"/>
            <a:r>
              <a:rPr lang="en-GB" sz="1100" dirty="0"/>
              <a:t>Invalid indexes: run time</a:t>
            </a:r>
          </a:p>
          <a:p>
            <a:pPr marL="355600" lvl="1" indent="-177800"/>
            <a:r>
              <a:rPr lang="en-GB" sz="1100" dirty="0"/>
              <a:t>Panic!</a:t>
            </a:r>
          </a:p>
          <a:p>
            <a:pPr marL="177800" lvl="1" indent="-177800"/>
            <a:r>
              <a:rPr lang="en-GB" sz="1100" dirty="0"/>
              <a:t>Copying an array</a:t>
            </a:r>
          </a:p>
          <a:p>
            <a:pPr marL="177800" lvl="1" indent="-177800"/>
            <a:r>
              <a:rPr lang="en-GB" sz="1100" dirty="0"/>
              <a:t>Iterating over an array</a:t>
            </a:r>
          </a:p>
          <a:p>
            <a:pPr marL="177800" lvl="1" indent="-177800"/>
            <a:r>
              <a:rPr lang="en-GB" sz="1100" dirty="0"/>
              <a:t>Linear search</a:t>
            </a:r>
          </a:p>
          <a:p>
            <a:pPr marL="177800" lvl="1" indent="-177800"/>
            <a:r>
              <a:rPr lang="en-GB" sz="1100" dirty="0"/>
              <a:t>Array Processing: Choices, Choices!</a:t>
            </a:r>
          </a:p>
          <a:p>
            <a:pPr marL="0" lvl="1" indent="0">
              <a:buNone/>
            </a:pPr>
            <a:r>
              <a:rPr lang="en-GB" sz="1600" dirty="0"/>
              <a:t>Rust </a:t>
            </a:r>
            <a:r>
              <a:rPr lang="en-GB" sz="1600"/>
              <a:t>Lab #14</a:t>
            </a:r>
            <a:endParaRPr lang="en-GB" sz="1600" dirty="0"/>
          </a:p>
          <a:p>
            <a:pPr lvl="1"/>
            <a:r>
              <a:rPr lang="en-GB" sz="1100" dirty="0"/>
              <a:t>Working with arrays</a:t>
            </a:r>
          </a:p>
          <a:p>
            <a:pPr marL="0" lvl="1" indent="0">
              <a:lnSpc>
                <a:spcPct val="100000"/>
              </a:lnSpc>
              <a:buSzPct val="115000"/>
              <a:buNone/>
            </a:pPr>
            <a:r>
              <a:rPr lang="en-GB" sz="1600" dirty="0"/>
              <a:t>Summary</a:t>
            </a:r>
            <a:endParaRPr lang="en-GB" sz="1100" dirty="0"/>
          </a:p>
          <a:p>
            <a:pPr marL="0" lvl="1" indent="0">
              <a:lnSpc>
                <a:spcPct val="100000"/>
              </a:lnSpc>
              <a:buSzPct val="115000"/>
              <a:buNone/>
            </a:pPr>
            <a:r>
              <a:rPr lang="en-GB" sz="1600" dirty="0"/>
              <a:t>Appendices:</a:t>
            </a:r>
          </a:p>
          <a:p>
            <a:pPr lvl="1"/>
            <a:r>
              <a:rPr lang="en-GB" sz="1100" dirty="0"/>
              <a:t>Rust keywords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796414"/>
            <a:ext cx="3168497" cy="4647734"/>
          </a:xfrm>
        </p:spPr>
        <p:txBody>
          <a:bodyPr/>
          <a:lstStyle/>
          <a:p>
            <a:r>
              <a:rPr lang="en-US" dirty="0"/>
              <a:t>Learning Outcomes:</a:t>
            </a:r>
          </a:p>
          <a:p>
            <a:pPr lvl="1"/>
            <a:r>
              <a:rPr lang="en-US" sz="1100" dirty="0"/>
              <a:t>Identify function of array in Rust</a:t>
            </a:r>
          </a:p>
          <a:p>
            <a:pPr lvl="1"/>
            <a:r>
              <a:rPr lang="en-US" sz="1100" dirty="0"/>
              <a:t>Describe array declaration, initialization and access of 1D, 2D and multi-dimensional arrays</a:t>
            </a:r>
          </a:p>
          <a:p>
            <a:pPr lvl="1"/>
            <a:r>
              <a:rPr lang="en-US" sz="1100" dirty="0"/>
              <a:t>Differentiate between compile time and run time index checks</a:t>
            </a:r>
          </a:p>
          <a:p>
            <a:pPr marL="171450" indent="-171450">
              <a:buFont typeface="Arial" panose="020B0604020202020204" pitchFamily="34" charset="0"/>
              <a:buChar char="•"/>
            </a:pPr>
            <a:endParaRPr lang="en-US" sz="900" dirty="0"/>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185879" y="805589"/>
            <a:ext cx="5621337" cy="5794718"/>
          </a:xfrm>
        </p:spPr>
        <p:txBody>
          <a:bodyPr/>
          <a:lstStyle/>
          <a:p>
            <a:pPr marL="273050" lvl="1" indent="-273050">
              <a:spcAft>
                <a:spcPts val="600"/>
              </a:spcAft>
            </a:pPr>
            <a:r>
              <a:rPr lang="en-GB" sz="1600" dirty="0"/>
              <a:t>An array is a compound data type in Rust</a:t>
            </a:r>
          </a:p>
          <a:p>
            <a:pPr marL="628650" lvl="2" indent="-355600">
              <a:spcAft>
                <a:spcPts val="600"/>
              </a:spcAft>
            </a:pPr>
            <a:r>
              <a:rPr lang="en-GB" sz="1400" b="0" dirty="0"/>
              <a:t>Use it when the desired number of elements is known and does not need to change during life of a program, i.e. it's a "static" data structure</a:t>
            </a:r>
          </a:p>
          <a:p>
            <a:pPr marL="273050" lvl="1" indent="-273050">
              <a:spcAft>
                <a:spcPts val="600"/>
              </a:spcAft>
            </a:pPr>
            <a:r>
              <a:rPr lang="en-US" sz="1600" dirty="0"/>
              <a:t>A slice can reference/borrow part of an array</a:t>
            </a:r>
          </a:p>
          <a:p>
            <a:pPr marL="273050" lvl="1" indent="-273050">
              <a:spcAft>
                <a:spcPts val="600"/>
              </a:spcAft>
            </a:pPr>
            <a:r>
              <a:rPr lang="en-GB" sz="1600" dirty="0"/>
              <a:t>Arrays can be created from any valid type but array is homogenous</a:t>
            </a:r>
          </a:p>
          <a:p>
            <a:pPr marL="273050" lvl="1" indent="-273050">
              <a:spcAft>
                <a:spcPts val="600"/>
              </a:spcAft>
            </a:pPr>
            <a:r>
              <a:rPr lang="en-GB" sz="1600" dirty="0"/>
              <a:t>Cannot be modified unless "mut" keyword used.</a:t>
            </a:r>
          </a:p>
          <a:p>
            <a:pPr marL="273050" lvl="1" indent="-273050">
              <a:spcAft>
                <a:spcPts val="600"/>
              </a:spcAft>
            </a:pPr>
            <a:r>
              <a:rPr lang="en-GB" sz="1600" dirty="0"/>
              <a:t>Rust can infer array type and size</a:t>
            </a:r>
          </a:p>
          <a:p>
            <a:pPr marL="273050" lvl="1" indent="-273050">
              <a:spcAft>
                <a:spcPts val="600"/>
              </a:spcAft>
            </a:pPr>
            <a:r>
              <a:rPr lang="en-GB" sz="1600" dirty="0"/>
              <a:t>Rust arrays must be initialised before use</a:t>
            </a:r>
          </a:p>
          <a:p>
            <a:pPr marL="628650" lvl="2" indent="-355600">
              <a:spcAft>
                <a:spcPts val="600"/>
              </a:spcAft>
            </a:pPr>
            <a:r>
              <a:rPr lang="en-GB" sz="1400" b="0" dirty="0"/>
              <a:t>Using literal elements</a:t>
            </a:r>
          </a:p>
          <a:p>
            <a:pPr marL="628650" lvl="2" indent="-355600">
              <a:spcAft>
                <a:spcPts val="600"/>
              </a:spcAft>
            </a:pPr>
            <a:r>
              <a:rPr lang="en-GB" sz="1400" b="0" dirty="0"/>
              <a:t>But shorthand initialisation is possible</a:t>
            </a:r>
          </a:p>
          <a:p>
            <a:pPr marL="273050" lvl="1" indent="-273050">
              <a:spcAft>
                <a:spcPts val="600"/>
              </a:spcAft>
            </a:pPr>
            <a:r>
              <a:rPr lang="en-GB" sz="1600" dirty="0"/>
              <a:t>Can be 1D, 2D or "n" Dimensional</a:t>
            </a:r>
          </a:p>
          <a:p>
            <a:pPr marL="628650" lvl="2" indent="-355600">
              <a:spcAft>
                <a:spcPts val="600"/>
              </a:spcAft>
            </a:pPr>
            <a:r>
              <a:rPr lang="en-GB" sz="1400" b="0" dirty="0"/>
              <a:t>But syntax is different to C when declaring</a:t>
            </a:r>
          </a:p>
          <a:p>
            <a:pPr marL="628650" lvl="2" indent="-355600">
              <a:spcAft>
                <a:spcPts val="600"/>
              </a:spcAft>
            </a:pPr>
            <a:r>
              <a:rPr lang="en-GB" sz="1400" b="0" dirty="0"/>
              <a:t>Uses nested sets of [ ] for each dimension</a:t>
            </a:r>
          </a:p>
          <a:p>
            <a:pPr marL="628650" lvl="2" indent="-355600">
              <a:spcAft>
                <a:spcPts val="600"/>
              </a:spcAft>
            </a:pPr>
            <a:r>
              <a:rPr lang="en-GB" sz="1400" b="0" dirty="0"/>
              <a:t>But index access is chained, i.e. [ ][ ][ ] etc.</a:t>
            </a:r>
          </a:p>
          <a:p>
            <a:pPr marL="273050" lvl="1" indent="-273050">
              <a:spcAft>
                <a:spcPts val="600"/>
              </a:spcAft>
            </a:pPr>
            <a:r>
              <a:rPr lang="en-GB" sz="1600" dirty="0"/>
              <a:t>Invalid array indexes are identified at compile time in Rust by default</a:t>
            </a:r>
          </a:p>
          <a:p>
            <a:pPr marL="628650" lvl="2" indent="-355600">
              <a:spcAft>
                <a:spcPts val="600"/>
              </a:spcAft>
            </a:pPr>
            <a:r>
              <a:rPr lang="en-GB" sz="1400" b="0" dirty="0"/>
              <a:t>This can be overridden(!)</a:t>
            </a:r>
          </a:p>
          <a:p>
            <a:pPr marL="273050" lvl="1" indent="-273050">
              <a:spcAft>
                <a:spcPts val="600"/>
              </a:spcAft>
            </a:pPr>
            <a:r>
              <a:rPr lang="en-GB" sz="1600" b="0" dirty="0"/>
              <a:t>"For" loops provide various techniques for iterating over an array, e.g. for performing a linear search, producing a sum of its elements etc.</a:t>
            </a:r>
            <a:endParaRPr lang="en-US" sz="1600" b="0" dirty="0"/>
          </a:p>
          <a:p>
            <a:pPr marL="261938" lvl="1" indent="-261938">
              <a:spcAft>
                <a:spcPts val="600"/>
              </a:spcAft>
            </a:pPr>
            <a:endParaRPr lang="en-US" sz="1800" dirty="0"/>
          </a:p>
          <a:p>
            <a:pPr marL="265113" indent="-265113">
              <a:spcAft>
                <a:spcPts val="600"/>
              </a:spcAft>
            </a:pPr>
            <a:endParaRPr lang="en-US" dirty="0"/>
          </a:p>
        </p:txBody>
      </p:sp>
    </p:spTree>
    <p:extLst>
      <p:ext uri="{BB962C8B-B14F-4D97-AF65-F5344CB8AC3E}">
        <p14:creationId xmlns:p14="http://schemas.microsoft.com/office/powerpoint/2010/main" val="359088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DB37C8D-06C7-4A68-81EC-70F07CA1189F}"/>
              </a:ext>
            </a:extLst>
          </p:cNvPr>
          <p:cNvGraphicFramePr>
            <a:graphicFrameLocks noGrp="1"/>
          </p:cNvGraphicFramePr>
          <p:nvPr/>
        </p:nvGraphicFramePr>
        <p:xfrm>
          <a:off x="4664349" y="5694006"/>
          <a:ext cx="6985705" cy="944880"/>
        </p:xfrm>
        <a:graphic>
          <a:graphicData uri="http://schemas.openxmlformats.org/drawingml/2006/table">
            <a:tbl>
              <a:tblPr/>
              <a:tblGrid>
                <a:gridCol w="1085152">
                  <a:extLst>
                    <a:ext uri="{9D8B030D-6E8A-4147-A177-3AD203B41FA5}">
                      <a16:colId xmlns:a16="http://schemas.microsoft.com/office/drawing/2014/main" val="2192744656"/>
                    </a:ext>
                  </a:extLst>
                </a:gridCol>
                <a:gridCol w="1085152">
                  <a:extLst>
                    <a:ext uri="{9D8B030D-6E8A-4147-A177-3AD203B41FA5}">
                      <a16:colId xmlns:a16="http://schemas.microsoft.com/office/drawing/2014/main" val="3865089521"/>
                    </a:ext>
                  </a:extLst>
                </a:gridCol>
                <a:gridCol w="1085152">
                  <a:extLst>
                    <a:ext uri="{9D8B030D-6E8A-4147-A177-3AD203B41FA5}">
                      <a16:colId xmlns:a16="http://schemas.microsoft.com/office/drawing/2014/main" val="4094844649"/>
                    </a:ext>
                  </a:extLst>
                </a:gridCol>
                <a:gridCol w="1085152">
                  <a:extLst>
                    <a:ext uri="{9D8B030D-6E8A-4147-A177-3AD203B41FA5}">
                      <a16:colId xmlns:a16="http://schemas.microsoft.com/office/drawing/2014/main" val="827843363"/>
                    </a:ext>
                  </a:extLst>
                </a:gridCol>
                <a:gridCol w="1085152">
                  <a:extLst>
                    <a:ext uri="{9D8B030D-6E8A-4147-A177-3AD203B41FA5}">
                      <a16:colId xmlns:a16="http://schemas.microsoft.com/office/drawing/2014/main" val="3679680566"/>
                    </a:ext>
                  </a:extLst>
                </a:gridCol>
                <a:gridCol w="1559945">
                  <a:extLst>
                    <a:ext uri="{9D8B030D-6E8A-4147-A177-3AD203B41FA5}">
                      <a16:colId xmlns:a16="http://schemas.microsoft.com/office/drawing/2014/main" val="3139356258"/>
                    </a:ext>
                  </a:extLst>
                </a:gridCol>
              </a:tblGrid>
              <a:tr h="496678">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(Weak)</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8523008"/>
                  </a:ext>
                </a:extLst>
              </a:tr>
              <a:tr h="405712">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union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818870"/>
                  </a:ext>
                </a:extLst>
              </a:tr>
            </a:tbl>
          </a:graphicData>
        </a:graphic>
      </p:graphicFrame>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cap="none" dirty="0"/>
              <a:t>Rust Keywords </a:t>
            </a:r>
          </a:p>
        </p:txBody>
      </p:sp>
      <p:graphicFrame>
        <p:nvGraphicFramePr>
          <p:cNvPr id="7" name="Table 6">
            <a:extLst>
              <a:ext uri="{FF2B5EF4-FFF2-40B4-BE49-F238E27FC236}">
                <a16:creationId xmlns:a16="http://schemas.microsoft.com/office/drawing/2014/main" id="{A5E1D066-C865-4DEB-8A78-F1E82A1E83C7}"/>
              </a:ext>
            </a:extLst>
          </p:cNvPr>
          <p:cNvGraphicFramePr>
            <a:graphicFrameLocks noGrp="1"/>
          </p:cNvGraphicFramePr>
          <p:nvPr>
            <p:extLst>
              <p:ext uri="{D42A27DB-BD31-4B8C-83A1-F6EECF244321}">
                <p14:modId xmlns:p14="http://schemas.microsoft.com/office/powerpoint/2010/main" val="2271547249"/>
              </p:ext>
            </p:extLst>
          </p:nvPr>
        </p:nvGraphicFramePr>
        <p:xfrm>
          <a:off x="4664350" y="162483"/>
          <a:ext cx="6985704" cy="3493770"/>
        </p:xfrm>
        <a:graphic>
          <a:graphicData uri="http://schemas.openxmlformats.org/drawingml/2006/table">
            <a:tbl>
              <a:tblPr/>
              <a:tblGrid>
                <a:gridCol w="1164284">
                  <a:extLst>
                    <a:ext uri="{9D8B030D-6E8A-4147-A177-3AD203B41FA5}">
                      <a16:colId xmlns:a16="http://schemas.microsoft.com/office/drawing/2014/main" val="3004296434"/>
                    </a:ext>
                  </a:extLst>
                </a:gridCol>
                <a:gridCol w="1164284">
                  <a:extLst>
                    <a:ext uri="{9D8B030D-6E8A-4147-A177-3AD203B41FA5}">
                      <a16:colId xmlns:a16="http://schemas.microsoft.com/office/drawing/2014/main" val="2783717660"/>
                    </a:ext>
                  </a:extLst>
                </a:gridCol>
                <a:gridCol w="1164284">
                  <a:extLst>
                    <a:ext uri="{9D8B030D-6E8A-4147-A177-3AD203B41FA5}">
                      <a16:colId xmlns:a16="http://schemas.microsoft.com/office/drawing/2014/main" val="201381472"/>
                    </a:ext>
                  </a:extLst>
                </a:gridCol>
                <a:gridCol w="1164284">
                  <a:extLst>
                    <a:ext uri="{9D8B030D-6E8A-4147-A177-3AD203B41FA5}">
                      <a16:colId xmlns:a16="http://schemas.microsoft.com/office/drawing/2014/main" val="605907375"/>
                    </a:ext>
                  </a:extLst>
                </a:gridCol>
                <a:gridCol w="1164284">
                  <a:extLst>
                    <a:ext uri="{9D8B030D-6E8A-4147-A177-3AD203B41FA5}">
                      <a16:colId xmlns:a16="http://schemas.microsoft.com/office/drawing/2014/main" val="3883080512"/>
                    </a:ext>
                  </a:extLst>
                </a:gridCol>
                <a:gridCol w="116428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 keywords (Strict)</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async*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await*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crate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false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fn</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impl</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let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loop</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match</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move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mut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pub</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683538"/>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self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super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90037"/>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type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unsafe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use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where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7351722"/>
                  </a:ext>
                </a:extLst>
              </a:tr>
              <a:tr h="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0" name="TextBox 9">
            <a:extLst>
              <a:ext uri="{FF2B5EF4-FFF2-40B4-BE49-F238E27FC236}">
                <a16:creationId xmlns:a16="http://schemas.microsoft.com/office/drawing/2014/main" id="{A1F60098-ED3A-4837-A941-4A12BB5AB11E}"/>
              </a:ext>
            </a:extLst>
          </p:cNvPr>
          <p:cNvSpPr txBox="1"/>
          <p:nvPr/>
        </p:nvSpPr>
        <p:spPr>
          <a:xfrm>
            <a:off x="9093478" y="3336194"/>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graphicFrame>
        <p:nvGraphicFramePr>
          <p:cNvPr id="16" name="Table 15">
            <a:extLst>
              <a:ext uri="{FF2B5EF4-FFF2-40B4-BE49-F238E27FC236}">
                <a16:creationId xmlns:a16="http://schemas.microsoft.com/office/drawing/2014/main" id="{57878743-288E-498E-823A-E09989C2F2F2}"/>
              </a:ext>
            </a:extLst>
          </p:cNvPr>
          <p:cNvGraphicFramePr>
            <a:graphicFrameLocks noGrp="1"/>
          </p:cNvGraphicFramePr>
          <p:nvPr/>
        </p:nvGraphicFramePr>
        <p:xfrm>
          <a:off x="4664349" y="3809257"/>
          <a:ext cx="6948000" cy="1794510"/>
        </p:xfrm>
        <a:graphic>
          <a:graphicData uri="http://schemas.openxmlformats.org/drawingml/2006/table">
            <a:tbl>
              <a:tblPr/>
              <a:tblGrid>
                <a:gridCol w="1158000">
                  <a:extLst>
                    <a:ext uri="{9D8B030D-6E8A-4147-A177-3AD203B41FA5}">
                      <a16:colId xmlns:a16="http://schemas.microsoft.com/office/drawing/2014/main" val="3004296434"/>
                    </a:ext>
                  </a:extLst>
                </a:gridCol>
                <a:gridCol w="1158000">
                  <a:extLst>
                    <a:ext uri="{9D8B030D-6E8A-4147-A177-3AD203B41FA5}">
                      <a16:colId xmlns:a16="http://schemas.microsoft.com/office/drawing/2014/main" val="2783717660"/>
                    </a:ext>
                  </a:extLst>
                </a:gridCol>
                <a:gridCol w="1158000">
                  <a:extLst>
                    <a:ext uri="{9D8B030D-6E8A-4147-A177-3AD203B41FA5}">
                      <a16:colId xmlns:a16="http://schemas.microsoft.com/office/drawing/2014/main" val="201381472"/>
                    </a:ext>
                  </a:extLst>
                </a:gridCol>
                <a:gridCol w="1158000">
                  <a:extLst>
                    <a:ext uri="{9D8B030D-6E8A-4147-A177-3AD203B41FA5}">
                      <a16:colId xmlns:a16="http://schemas.microsoft.com/office/drawing/2014/main" val="605907375"/>
                    </a:ext>
                  </a:extLst>
                </a:gridCol>
                <a:gridCol w="1158000">
                  <a:extLst>
                    <a:ext uri="{9D8B030D-6E8A-4147-A177-3AD203B41FA5}">
                      <a16:colId xmlns:a16="http://schemas.microsoft.com/office/drawing/2014/main" val="3883080512"/>
                    </a:ext>
                  </a:extLst>
                </a:gridCol>
                <a:gridCol w="1158000">
                  <a:extLst>
                    <a:ext uri="{9D8B030D-6E8A-4147-A177-3AD203B41FA5}">
                      <a16:colId xmlns:a16="http://schemas.microsoft.com/office/drawing/2014/main" val="1956129410"/>
                    </a:ext>
                  </a:extLst>
                </a:gridCol>
              </a:tblGrid>
              <a:tr h="326234">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(Reserved)</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abstract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become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box</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final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macro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override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priv</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try*</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typeof</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unsized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virtual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17152">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yield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8" name="TextBox 17">
            <a:extLst>
              <a:ext uri="{FF2B5EF4-FFF2-40B4-BE49-F238E27FC236}">
                <a16:creationId xmlns:a16="http://schemas.microsoft.com/office/drawing/2014/main" id="{0015306A-6AE3-4A1A-92AA-BA1DB4A8D7B3}"/>
              </a:ext>
            </a:extLst>
          </p:cNvPr>
          <p:cNvSpPr txBox="1"/>
          <p:nvPr/>
        </p:nvSpPr>
        <p:spPr>
          <a:xfrm>
            <a:off x="9093478" y="527086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sp>
        <p:nvSpPr>
          <p:cNvPr id="22" name="TextBox 21">
            <a:extLst>
              <a:ext uri="{FF2B5EF4-FFF2-40B4-BE49-F238E27FC236}">
                <a16:creationId xmlns:a16="http://schemas.microsoft.com/office/drawing/2014/main" id="{B0CE2782-AE1C-48C9-8B98-14FFAC60BDB0}"/>
              </a:ext>
            </a:extLst>
          </p:cNvPr>
          <p:cNvSpPr txBox="1"/>
          <p:nvPr/>
        </p:nvSpPr>
        <p:spPr>
          <a:xfrm>
            <a:off x="9093478" y="633733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2015 </a:t>
            </a:r>
            <a:r>
              <a:rPr lang="en-GB" sz="1400" dirty="0" err="1"/>
              <a:t>Lexer</a:t>
            </a:r>
            <a:endParaRPr lang="en-GB" sz="1400" dirty="0"/>
          </a:p>
        </p:txBody>
      </p:sp>
    </p:spTree>
    <p:extLst>
      <p:ext uri="{BB962C8B-B14F-4D97-AF65-F5344CB8AC3E}">
        <p14:creationId xmlns:p14="http://schemas.microsoft.com/office/powerpoint/2010/main" val="136777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DF580C-F795-4751-8CBE-97B4C0D569A4}"/>
              </a:ext>
            </a:extLst>
          </p:cNvPr>
          <p:cNvSpPr>
            <a:spLocks noGrp="1"/>
          </p:cNvSpPr>
          <p:nvPr>
            <p:ph type="body" sz="quarter" idx="15"/>
          </p:nvPr>
        </p:nvSpPr>
        <p:spPr>
          <a:xfrm>
            <a:off x="4662931" y="423713"/>
            <a:ext cx="6950075" cy="6122378"/>
          </a:xfrm>
        </p:spPr>
        <p:txBody>
          <a:bodyPr/>
          <a:lstStyle/>
          <a:p>
            <a:r>
              <a:rPr lang="en-GB" b="1" dirty="0"/>
              <a:t>A Rust array is created using a finite comma-separated sequence of values </a:t>
            </a:r>
          </a:p>
          <a:p>
            <a:pPr marL="285750" indent="-285750">
              <a:buFont typeface="Arial" panose="020B0604020202020204" pitchFamily="34" charset="0"/>
              <a:buChar char="•"/>
            </a:pPr>
            <a:r>
              <a:rPr lang="en-GB" dirty="0"/>
              <a:t>Data is allocated on the stack</a:t>
            </a:r>
          </a:p>
          <a:p>
            <a:pPr marL="285750" indent="-285750">
              <a:buFont typeface="Arial" panose="020B0604020202020204" pitchFamily="34" charset="0"/>
              <a:buChar char="•"/>
            </a:pPr>
            <a:r>
              <a:rPr lang="en-GB" dirty="0"/>
              <a:t>Uses same type "T" (“homogenous”)</a:t>
            </a:r>
          </a:p>
          <a:p>
            <a:pPr marL="285750" indent="-285750">
              <a:buFont typeface="Arial" panose="020B0604020202020204" pitchFamily="34" charset="0"/>
              <a:buChar char="•"/>
            </a:pPr>
            <a:r>
              <a:rPr lang="en-GB" dirty="0"/>
              <a:t>Length "N" is specified (mandatory) in the </a:t>
            </a:r>
            <a:r>
              <a:rPr lang="en-GB" dirty="0">
                <a:highlight>
                  <a:srgbClr val="FFFF00"/>
                </a:highlight>
              </a:rPr>
              <a:t>signature </a:t>
            </a:r>
          </a:p>
          <a:p>
            <a:pPr marL="285750" indent="-285750">
              <a:buFont typeface="Arial" panose="020B0604020202020204" pitchFamily="34" charset="0"/>
              <a:buChar char="•"/>
            </a:pPr>
            <a:r>
              <a:rPr lang="en-GB" dirty="0"/>
              <a:t>Placed inside [ ] (“square” brackets)</a:t>
            </a:r>
          </a:p>
          <a:p>
            <a:pPr marL="285750" indent="-285750">
              <a:buFont typeface="Arial" panose="020B0604020202020204" pitchFamily="34" charset="0"/>
              <a:buChar char="•"/>
            </a:pPr>
            <a:r>
              <a:rPr lang="en-GB" dirty="0"/>
              <a:t>Type annotations are optional </a:t>
            </a:r>
          </a:p>
          <a:p>
            <a:pPr marL="285750" indent="-285750">
              <a:buFont typeface="Arial" panose="020B0604020202020204" pitchFamily="34" charset="0"/>
              <a:buChar char="•"/>
            </a:pPr>
            <a:r>
              <a:rPr lang="en-GB" dirty="0"/>
              <a:t>Insertion order is maintained</a:t>
            </a:r>
          </a:p>
          <a:p>
            <a:pPr marL="285750" indent="-285750">
              <a:buFont typeface="Arial" panose="020B0604020202020204" pitchFamily="34" charset="0"/>
              <a:buChar char="•"/>
            </a:pPr>
            <a:r>
              <a:rPr lang="en-GB" dirty="0"/>
              <a:t>0 based index</a:t>
            </a:r>
          </a:p>
          <a:p>
            <a:endParaRPr lang="en-GB" b="1" dirty="0"/>
          </a:p>
          <a:p>
            <a:r>
              <a:rPr lang="en-GB" b="1" dirty="0"/>
              <a:t>Let's create a sample array and perform some operations…</a:t>
            </a:r>
          </a:p>
          <a:p>
            <a:endParaRPr lang="en-GB" dirty="0"/>
          </a:p>
        </p:txBody>
      </p:sp>
      <p:sp>
        <p:nvSpPr>
          <p:cNvPr id="2" name="Text Placeholder 1">
            <a:extLst>
              <a:ext uri="{FF2B5EF4-FFF2-40B4-BE49-F238E27FC236}">
                <a16:creationId xmlns:a16="http://schemas.microsoft.com/office/drawing/2014/main" id="{B452EABD-0A2F-4ACA-9735-DB1D0D9612B7}"/>
              </a:ext>
            </a:extLst>
          </p:cNvPr>
          <p:cNvSpPr>
            <a:spLocks noGrp="1"/>
          </p:cNvSpPr>
          <p:nvPr>
            <p:ph type="body" sz="quarter" idx="10"/>
          </p:nvPr>
        </p:nvSpPr>
        <p:spPr/>
        <p:txBody>
          <a:bodyPr/>
          <a:lstStyle/>
          <a:p>
            <a:r>
              <a:rPr lang="en-GB" sz="4000" cap="none" dirty="0"/>
              <a:t>Recap: Arrays</a:t>
            </a:r>
          </a:p>
        </p:txBody>
      </p:sp>
      <p:sp>
        <p:nvSpPr>
          <p:cNvPr id="5" name="TextBox 4">
            <a:extLst>
              <a:ext uri="{FF2B5EF4-FFF2-40B4-BE49-F238E27FC236}">
                <a16:creationId xmlns:a16="http://schemas.microsoft.com/office/drawing/2014/main" id="{83210D58-BB06-4C1F-B964-2BF9C55579E4}"/>
              </a:ext>
            </a:extLst>
          </p:cNvPr>
          <p:cNvSpPr txBox="1"/>
          <p:nvPr/>
        </p:nvSpPr>
        <p:spPr>
          <a:xfrm>
            <a:off x="4645311" y="4097235"/>
            <a:ext cx="6676143" cy="1889630"/>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a:solidFill>
                  <a:srgbClr val="0070C0"/>
                </a:solidFill>
                <a:latin typeface="Consolas" panose="020B0609020204030204" pitchFamily="49" charset="0"/>
              </a:rPr>
              <a:t>use std::mem;</a:t>
            </a:r>
          </a:p>
          <a:p>
            <a:pPr algn="l"/>
            <a:endParaRPr lang="en-GB" sz="1400" dirty="0">
              <a:solidFill>
                <a:srgbClr val="0070C0"/>
              </a:solidFill>
              <a:latin typeface="Consolas" panose="020B0609020204030204" pitchFamily="49" charset="0"/>
            </a:endParaRPr>
          </a:p>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 </a:t>
            </a:r>
            <a:r>
              <a:rPr lang="en-GB" sz="1400" dirty="0" err="1">
                <a:latin typeface="Consolas" panose="020B0609020204030204" pitchFamily="49" charset="0"/>
              </a:rPr>
              <a:t>my_data</a:t>
            </a:r>
            <a:r>
              <a:rPr lang="en-GB" sz="1400" dirty="0">
                <a:latin typeface="Consolas" panose="020B0609020204030204" pitchFamily="49" charset="0"/>
              </a:rPr>
              <a:t>: </a:t>
            </a:r>
            <a:r>
              <a:rPr lang="en-GB" sz="1400" dirty="0">
                <a:highlight>
                  <a:srgbClr val="FFFF00"/>
                </a:highlight>
                <a:latin typeface="Consolas" panose="020B0609020204030204" pitchFamily="49" charset="0"/>
              </a:rPr>
              <a:t>[</a:t>
            </a:r>
            <a:r>
              <a:rPr lang="en-GB" sz="1400" dirty="0">
                <a:solidFill>
                  <a:srgbClr val="0070C0"/>
                </a:solidFill>
                <a:highlight>
                  <a:srgbClr val="FFFF00"/>
                </a:highlight>
                <a:latin typeface="Consolas" panose="020B0609020204030204" pitchFamily="49" charset="0"/>
              </a:rPr>
              <a:t>i32</a:t>
            </a:r>
            <a:r>
              <a:rPr lang="en-GB" sz="1400" dirty="0">
                <a:highlight>
                  <a:srgbClr val="FFFF00"/>
                </a:highlight>
                <a:latin typeface="Consolas" panose="020B0609020204030204" pitchFamily="49" charset="0"/>
              </a:rPr>
              <a:t>; 6]</a:t>
            </a:r>
            <a:r>
              <a:rPr lang="en-GB" sz="1400" dirty="0">
                <a:latin typeface="Consolas" panose="020B0609020204030204" pitchFamily="49" charset="0"/>
              </a:rPr>
              <a:t> = [</a:t>
            </a:r>
            <a:r>
              <a:rPr lang="en-GB" sz="1400" dirty="0">
                <a:solidFill>
                  <a:srgbClr val="0070C0"/>
                </a:solidFill>
                <a:latin typeface="Consolas" panose="020B0609020204030204" pitchFamily="49" charset="0"/>
              </a:rPr>
              <a:t>10</a:t>
            </a:r>
            <a:r>
              <a:rPr lang="en-GB" sz="1400" dirty="0">
                <a:latin typeface="Consolas" panose="020B0609020204030204" pitchFamily="49" charset="0"/>
              </a:rPr>
              <a:t>, </a:t>
            </a:r>
            <a:r>
              <a:rPr lang="en-GB" sz="1400" dirty="0">
                <a:solidFill>
                  <a:srgbClr val="0070C0"/>
                </a:solidFill>
                <a:latin typeface="Consolas" panose="020B0609020204030204" pitchFamily="49" charset="0"/>
              </a:rPr>
              <a:t>20</a:t>
            </a:r>
            <a:r>
              <a:rPr lang="en-GB" sz="1400" dirty="0">
                <a:latin typeface="Consolas" panose="020B0609020204030204" pitchFamily="49" charset="0"/>
              </a:rPr>
              <a:t>, </a:t>
            </a:r>
            <a:r>
              <a:rPr lang="en-GB" sz="1400" dirty="0">
                <a:solidFill>
                  <a:srgbClr val="0070C0"/>
                </a:solidFill>
                <a:latin typeface="Consolas" panose="020B0609020204030204" pitchFamily="49" charset="0"/>
              </a:rPr>
              <a:t>30</a:t>
            </a:r>
            <a:r>
              <a:rPr lang="en-GB" sz="1400" dirty="0">
                <a:latin typeface="Consolas" panose="020B0609020204030204" pitchFamily="49" charset="0"/>
              </a:rPr>
              <a:t>, </a:t>
            </a:r>
            <a:r>
              <a:rPr lang="en-GB" sz="1400" dirty="0">
                <a:solidFill>
                  <a:srgbClr val="0070C0"/>
                </a:solidFill>
                <a:latin typeface="Consolas" panose="020B0609020204030204" pitchFamily="49" charset="0"/>
              </a:rPr>
              <a:t>40</a:t>
            </a:r>
            <a:r>
              <a:rPr lang="en-GB" sz="1400" dirty="0">
                <a:latin typeface="Consolas" panose="020B0609020204030204" pitchFamily="49" charset="0"/>
              </a:rPr>
              <a:t>, </a:t>
            </a:r>
            <a:r>
              <a:rPr lang="en-GB" sz="1400" dirty="0">
                <a:solidFill>
                  <a:srgbClr val="0070C0"/>
                </a:solidFill>
                <a:latin typeface="Consolas" panose="020B0609020204030204" pitchFamily="49" charset="0"/>
              </a:rPr>
              <a:t>50</a:t>
            </a:r>
            <a:r>
              <a:rPr lang="en-GB" sz="1400" dirty="0">
                <a:latin typeface="Consolas" panose="020B0609020204030204" pitchFamily="49" charset="0"/>
              </a:rPr>
              <a:t>, </a:t>
            </a:r>
            <a:r>
              <a:rPr lang="en-GB" sz="1400" dirty="0">
                <a:solidFill>
                  <a:srgbClr val="0070C0"/>
                </a:solidFill>
                <a:latin typeface="Consolas" panose="020B0609020204030204" pitchFamily="49" charset="0"/>
              </a:rPr>
              <a:t>60</a:t>
            </a:r>
            <a:r>
              <a:rPr lang="en-GB" sz="1400" dirty="0">
                <a:latin typeface="Consolas" panose="020B0609020204030204" pitchFamily="49" charset="0"/>
              </a:rPr>
              <a:t>];</a:t>
            </a:r>
          </a:p>
          <a:p>
            <a:pPr algn="l"/>
            <a:r>
              <a:rPr lang="en-GB" sz="1400" dirty="0">
                <a:latin typeface="Consolas" panose="020B0609020204030204" pitchFamily="49" charset="0"/>
              </a:rPr>
              <a:t>    </a:t>
            </a:r>
          </a:p>
          <a:p>
            <a:pPr algn="l"/>
            <a:r>
              <a:rPr lang="en-GB" sz="1400" dirty="0">
                <a:solidFill>
                  <a:srgbClr val="00B050"/>
                </a:solidFill>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"Element count is {}"</a:t>
            </a:r>
            <a:r>
              <a:rPr lang="en-GB" sz="1400" dirty="0">
                <a:latin typeface="Consolas" panose="020B0609020204030204" pitchFamily="49" charset="0"/>
              </a:rPr>
              <a:t>, </a:t>
            </a:r>
            <a:r>
              <a:rPr lang="en-GB" sz="1400" dirty="0" err="1">
                <a:latin typeface="Consolas" panose="020B0609020204030204" pitchFamily="49" charset="0"/>
              </a:rPr>
              <a:t>my_data.len</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"1st element is {}"</a:t>
            </a:r>
            <a:r>
              <a:rPr lang="en-GB" sz="1400" dirty="0">
                <a:latin typeface="Consolas" panose="020B0609020204030204" pitchFamily="49" charset="0"/>
              </a:rPr>
              <a:t>, </a:t>
            </a:r>
            <a:r>
              <a:rPr lang="en-GB" sz="1400" dirty="0" err="1">
                <a:latin typeface="Consolas" panose="020B0609020204030204" pitchFamily="49" charset="0"/>
              </a:rPr>
              <a:t>my_data</a:t>
            </a:r>
            <a:r>
              <a:rPr lang="en-GB" sz="1400" dirty="0">
                <a:latin typeface="Consolas" panose="020B0609020204030204" pitchFamily="49" charset="0"/>
              </a:rPr>
              <a:t>[</a:t>
            </a:r>
            <a:r>
              <a:rPr lang="en-GB" sz="1400" dirty="0">
                <a:solidFill>
                  <a:srgbClr val="0070C0"/>
                </a:solidFill>
                <a:latin typeface="Consolas" panose="020B0609020204030204" pitchFamily="49" charset="0"/>
              </a:rPr>
              <a:t>0</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"RAM allocated {} bytes</a:t>
            </a:r>
            <a:r>
              <a:rPr lang="en-GB" sz="1400" dirty="0">
                <a:solidFill>
                  <a:srgbClr val="7F007D"/>
                </a:solidFill>
                <a:latin typeface="Consolas" panose="020B0609020204030204" pitchFamily="49" charset="0"/>
              </a:rPr>
              <a:t>"</a:t>
            </a:r>
            <a:r>
              <a:rPr lang="en-GB" sz="1400" dirty="0">
                <a:latin typeface="Consolas" panose="020B0609020204030204" pitchFamily="49" charset="0"/>
              </a:rPr>
              <a:t>, mem::</a:t>
            </a:r>
            <a:r>
              <a:rPr lang="en-GB" sz="1400" dirty="0" err="1">
                <a:latin typeface="Consolas" panose="020B0609020204030204" pitchFamily="49" charset="0"/>
              </a:rPr>
              <a:t>size_of_val</a:t>
            </a:r>
            <a:r>
              <a:rPr lang="en-GB" sz="1400" dirty="0">
                <a:latin typeface="Consolas" panose="020B0609020204030204" pitchFamily="49" charset="0"/>
              </a:rPr>
              <a:t>(&amp;</a:t>
            </a:r>
            <a:r>
              <a:rPr lang="en-GB" sz="1400" dirty="0" err="1">
                <a:latin typeface="Consolas" panose="020B0609020204030204" pitchFamily="49" charset="0"/>
              </a:rPr>
              <a:t>my_data</a:t>
            </a:r>
            <a:r>
              <a:rPr lang="en-GB" sz="1400" dirty="0">
                <a:latin typeface="Consolas" panose="020B0609020204030204" pitchFamily="49" charset="0"/>
              </a:rPr>
              <a:t>));</a:t>
            </a:r>
          </a:p>
          <a:p>
            <a:pPr algn="l"/>
            <a:r>
              <a:rPr lang="en-GB" sz="1400" dirty="0">
                <a:latin typeface="Consolas" panose="020B0609020204030204" pitchFamily="49" charset="0"/>
              </a:rPr>
              <a:t>}</a:t>
            </a:r>
          </a:p>
        </p:txBody>
      </p:sp>
      <p:sp>
        <p:nvSpPr>
          <p:cNvPr id="7" name="TextBox 6">
            <a:extLst>
              <a:ext uri="{FF2B5EF4-FFF2-40B4-BE49-F238E27FC236}">
                <a16:creationId xmlns:a16="http://schemas.microsoft.com/office/drawing/2014/main" id="{61B6509F-3BD3-403A-A4B6-1FFDB82576F2}"/>
              </a:ext>
            </a:extLst>
          </p:cNvPr>
          <p:cNvSpPr txBox="1"/>
          <p:nvPr/>
        </p:nvSpPr>
        <p:spPr>
          <a:xfrm>
            <a:off x="8290597" y="5986865"/>
            <a:ext cx="3034907" cy="646331"/>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Element count is 6</a:t>
            </a:r>
          </a:p>
          <a:p>
            <a:r>
              <a:rPr lang="en-US" sz="1200" b="1" dirty="0">
                <a:solidFill>
                  <a:schemeClr val="bg1"/>
                </a:solidFill>
                <a:latin typeface="Consolas" panose="020B0609020204030204" pitchFamily="49" charset="0"/>
              </a:rPr>
              <a:t>1st element is 10</a:t>
            </a:r>
          </a:p>
          <a:p>
            <a:r>
              <a:rPr lang="en-US" sz="1200" b="1" dirty="0">
                <a:solidFill>
                  <a:schemeClr val="bg1"/>
                </a:solidFill>
                <a:latin typeface="Consolas" panose="020B0609020204030204" pitchFamily="49" charset="0"/>
              </a:rPr>
              <a:t>RAM allocated 24 bytes</a:t>
            </a:r>
            <a:endParaRPr lang="en-GB" sz="1200" b="1"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3E82D00D-F0AE-478B-A50D-B6F6EC6C86C9}"/>
              </a:ext>
            </a:extLst>
          </p:cNvPr>
          <p:cNvSpPr txBox="1"/>
          <p:nvPr/>
        </p:nvSpPr>
        <p:spPr>
          <a:xfrm>
            <a:off x="7064452" y="5986865"/>
            <a:ext cx="1155639" cy="646331"/>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8B5B4634-7CCE-EBD1-4569-7176675C1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9672" y="4097235"/>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624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F1C7DF-9F16-83B6-0C14-0B1201E8D38C}"/>
              </a:ext>
            </a:extLst>
          </p:cNvPr>
          <p:cNvSpPr>
            <a:spLocks noGrp="1"/>
          </p:cNvSpPr>
          <p:nvPr>
            <p:ph type="body" sz="quarter" idx="10"/>
          </p:nvPr>
        </p:nvSpPr>
        <p:spPr/>
        <p:txBody>
          <a:bodyPr/>
          <a:lstStyle/>
          <a:p>
            <a:r>
              <a:rPr lang="en-GB" sz="4000" cap="none" dirty="0"/>
              <a:t>Rust Inferences</a:t>
            </a:r>
          </a:p>
        </p:txBody>
      </p:sp>
      <p:sp>
        <p:nvSpPr>
          <p:cNvPr id="3" name="Text Placeholder 2">
            <a:extLst>
              <a:ext uri="{FF2B5EF4-FFF2-40B4-BE49-F238E27FC236}">
                <a16:creationId xmlns:a16="http://schemas.microsoft.com/office/drawing/2014/main" id="{9943464E-B582-0265-C608-772496A0FB4D}"/>
              </a:ext>
            </a:extLst>
          </p:cNvPr>
          <p:cNvSpPr>
            <a:spLocks noGrp="1"/>
          </p:cNvSpPr>
          <p:nvPr>
            <p:ph type="body" sz="quarter" idx="15"/>
          </p:nvPr>
        </p:nvSpPr>
        <p:spPr>
          <a:xfrm>
            <a:off x="4624217" y="435584"/>
            <a:ext cx="6930473" cy="4094163"/>
          </a:xfrm>
        </p:spPr>
        <p:txBody>
          <a:bodyPr/>
          <a:lstStyle/>
          <a:p>
            <a:r>
              <a:rPr lang="en-GB" dirty="0"/>
              <a:t>Rust can </a:t>
            </a:r>
            <a:r>
              <a:rPr lang="en-GB" b="1" dirty="0"/>
              <a:t>infer</a:t>
            </a:r>
            <a:r>
              <a:rPr lang="en-GB" dirty="0"/>
              <a:t> data </a:t>
            </a:r>
            <a:r>
              <a:rPr lang="en-GB" b="1" dirty="0"/>
              <a:t>types</a:t>
            </a:r>
            <a:r>
              <a:rPr lang="en-GB" dirty="0"/>
              <a:t> and array </a:t>
            </a:r>
            <a:r>
              <a:rPr lang="en-GB" b="1" dirty="0"/>
              <a:t>size</a:t>
            </a:r>
            <a:r>
              <a:rPr lang="en-GB" dirty="0"/>
              <a:t> from the initialisation…</a:t>
            </a:r>
          </a:p>
          <a:p>
            <a:endParaRPr lang="en-GB" dirty="0"/>
          </a:p>
          <a:p>
            <a:endParaRPr lang="en-GB" dirty="0"/>
          </a:p>
          <a:p>
            <a:endParaRPr lang="en-GB" dirty="0"/>
          </a:p>
          <a:p>
            <a:endParaRPr lang="en-GB" dirty="0"/>
          </a:p>
          <a:p>
            <a:endParaRPr lang="en-GB" dirty="0"/>
          </a:p>
          <a:p>
            <a:endParaRPr lang="en-GB" dirty="0"/>
          </a:p>
          <a:p>
            <a:endParaRPr lang="en-GB" dirty="0"/>
          </a:p>
          <a:p>
            <a:r>
              <a:rPr lang="en-GB" dirty="0"/>
              <a:t>But it's generally </a:t>
            </a:r>
            <a:r>
              <a:rPr lang="en-GB" i="1" dirty="0"/>
              <a:t>better practice </a:t>
            </a:r>
            <a:r>
              <a:rPr lang="en-GB" dirty="0"/>
              <a:t>to be explicit where possible…</a:t>
            </a:r>
          </a:p>
          <a:p>
            <a:endParaRPr lang="en-GB" dirty="0"/>
          </a:p>
          <a:p>
            <a:endParaRPr lang="en-GB" dirty="0"/>
          </a:p>
          <a:p>
            <a:endParaRPr lang="en-GB" dirty="0"/>
          </a:p>
        </p:txBody>
      </p:sp>
      <p:sp>
        <p:nvSpPr>
          <p:cNvPr id="4" name="TextBox 3">
            <a:extLst>
              <a:ext uri="{FF2B5EF4-FFF2-40B4-BE49-F238E27FC236}">
                <a16:creationId xmlns:a16="http://schemas.microsoft.com/office/drawing/2014/main" id="{D677F0AB-5EDF-7C4E-0D79-E3D0956A1212}"/>
              </a:ext>
            </a:extLst>
          </p:cNvPr>
          <p:cNvSpPr txBox="1"/>
          <p:nvPr/>
        </p:nvSpPr>
        <p:spPr>
          <a:xfrm>
            <a:off x="4624218" y="957343"/>
            <a:ext cx="6633590" cy="1025836"/>
          </a:xfrm>
          <a:prstGeom prst="rect">
            <a:avLst/>
          </a:prstGeom>
          <a:solidFill>
            <a:schemeClr val="tx1">
              <a:lumMod val="10000"/>
              <a:lumOff val="90000"/>
            </a:schemeClr>
          </a:solidFill>
        </p:spPr>
        <p:txBody>
          <a:bodyPr vert="horz" wrap="square" lIns="0" tIns="0" rIns="0" bIns="0" rtlCol="0" anchor="t" anchorCtr="0">
            <a:noAutofit/>
          </a:bodyPr>
          <a:lstStyle/>
          <a:p>
            <a:r>
              <a:rPr lang="en-US" sz="1500" b="1" dirty="0" err="1">
                <a:solidFill>
                  <a:srgbClr val="00007F"/>
                </a:solidFill>
                <a:effectLst/>
                <a:latin typeface="Consolas" panose="020B0609020204030204" pitchFamily="49" charset="0"/>
              </a:rPr>
              <a:t>fn</a:t>
            </a:r>
            <a:r>
              <a:rPr lang="en-US" sz="1500" dirty="0">
                <a:solidFill>
                  <a:srgbClr val="808080"/>
                </a:solidFill>
                <a:effectLst/>
                <a:latin typeface="Consolas" panose="020B0609020204030204" pitchFamily="49" charset="0"/>
              </a:rPr>
              <a:t> </a:t>
            </a:r>
            <a:r>
              <a:rPr lang="en-US" sz="1500" dirty="0">
                <a:solidFill>
                  <a:srgbClr val="000000"/>
                </a:solidFill>
                <a:effectLst/>
                <a:latin typeface="Consolas" panose="020B0609020204030204" pitchFamily="49" charset="0"/>
              </a:rPr>
              <a:t>main</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p>
          <a:p>
            <a:r>
              <a:rPr lang="en-US" sz="1500" b="1" dirty="0">
                <a:solidFill>
                  <a:srgbClr val="808080"/>
                </a:solidFill>
                <a:latin typeface="Consolas" panose="020B0609020204030204" pitchFamily="49" charset="0"/>
              </a:rPr>
              <a:t>    </a:t>
            </a:r>
            <a:r>
              <a:rPr lang="en-US" sz="1500" b="1" dirty="0">
                <a:solidFill>
                  <a:srgbClr val="00007F"/>
                </a:solidFill>
                <a:effectLst/>
                <a:latin typeface="Consolas" panose="020B0609020204030204" pitchFamily="49" charset="0"/>
              </a:rPr>
              <a:t>let</a:t>
            </a:r>
            <a:r>
              <a:rPr lang="en-US" sz="1500" dirty="0">
                <a:solidFill>
                  <a:srgbClr val="80808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my_data</a:t>
            </a:r>
            <a:r>
              <a:rPr lang="en-US" sz="1500" dirty="0">
                <a:solidFill>
                  <a:srgbClr val="808080"/>
                </a:solidFill>
                <a:effectLst/>
                <a:latin typeface="Consolas" panose="020B0609020204030204" pitchFamily="49" charset="0"/>
              </a:rPr>
              <a:t> </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r>
              <a:rPr lang="en-US" sz="1500" b="1" dirty="0">
                <a:solidFill>
                  <a:srgbClr val="000000"/>
                </a:solidFill>
                <a:effectLst/>
                <a:latin typeface="Consolas" panose="020B0609020204030204" pitchFamily="49" charset="0"/>
              </a:rPr>
              <a:t>[</a:t>
            </a:r>
            <a:r>
              <a:rPr lang="en-US" sz="1500" dirty="0">
                <a:solidFill>
                  <a:srgbClr val="007F7F"/>
                </a:solidFill>
                <a:effectLst/>
                <a:latin typeface="Consolas" panose="020B0609020204030204" pitchFamily="49" charset="0"/>
              </a:rPr>
              <a:t>10</a:t>
            </a:r>
            <a:r>
              <a:rPr lang="en-US" sz="1500" b="1" dirty="0">
                <a:solidFill>
                  <a:srgbClr val="000000"/>
                </a:solidFill>
                <a:effectLst/>
                <a:latin typeface="Consolas" panose="020B0609020204030204" pitchFamily="49" charset="0"/>
              </a:rPr>
              <a:t>, </a:t>
            </a:r>
            <a:r>
              <a:rPr lang="en-US" sz="1500" dirty="0">
                <a:solidFill>
                  <a:srgbClr val="007F7F"/>
                </a:solidFill>
                <a:effectLst/>
                <a:latin typeface="Consolas" panose="020B0609020204030204" pitchFamily="49" charset="0"/>
              </a:rPr>
              <a:t>20</a:t>
            </a:r>
            <a:r>
              <a:rPr lang="en-US" sz="1500" b="1" dirty="0">
                <a:solidFill>
                  <a:srgbClr val="000000"/>
                </a:solidFill>
                <a:effectLst/>
                <a:latin typeface="Consolas" panose="020B0609020204030204" pitchFamily="49" charset="0"/>
              </a:rPr>
              <a:t>, </a:t>
            </a:r>
            <a:r>
              <a:rPr lang="en-US" sz="1500" dirty="0">
                <a:solidFill>
                  <a:srgbClr val="007F7F"/>
                </a:solidFill>
                <a:effectLst/>
                <a:latin typeface="Consolas" panose="020B0609020204030204" pitchFamily="49" charset="0"/>
              </a:rPr>
              <a:t>30</a:t>
            </a:r>
            <a:r>
              <a:rPr lang="en-US" sz="1500" b="1" dirty="0">
                <a:solidFill>
                  <a:srgbClr val="000000"/>
                </a:solidFill>
                <a:effectLst/>
                <a:latin typeface="Consolas" panose="020B0609020204030204" pitchFamily="49" charset="0"/>
              </a:rPr>
              <a:t>, </a:t>
            </a:r>
            <a:r>
              <a:rPr lang="en-US" sz="1500" dirty="0">
                <a:solidFill>
                  <a:srgbClr val="007F7F"/>
                </a:solidFill>
                <a:effectLst/>
                <a:latin typeface="Consolas" panose="020B0609020204030204" pitchFamily="49" charset="0"/>
              </a:rPr>
              <a:t>40</a:t>
            </a:r>
            <a:r>
              <a:rPr lang="en-US" sz="1500" b="1" dirty="0">
                <a:solidFill>
                  <a:srgbClr val="000000"/>
                </a:solidFill>
                <a:effectLst/>
                <a:latin typeface="Consolas" panose="020B0609020204030204" pitchFamily="49" charset="0"/>
              </a:rPr>
              <a:t>, </a:t>
            </a:r>
            <a:r>
              <a:rPr lang="en-US" sz="1500" dirty="0">
                <a:solidFill>
                  <a:srgbClr val="007F7F"/>
                </a:solidFill>
                <a:effectLst/>
                <a:latin typeface="Consolas" panose="020B0609020204030204" pitchFamily="49" charset="0"/>
              </a:rPr>
              <a:t>50</a:t>
            </a:r>
            <a:r>
              <a:rPr lang="en-US" sz="1500" b="1" dirty="0">
                <a:solidFill>
                  <a:srgbClr val="000000"/>
                </a:solidFill>
                <a:effectLst/>
                <a:latin typeface="Consolas" panose="020B0609020204030204" pitchFamily="49" charset="0"/>
              </a:rPr>
              <a:t>, </a:t>
            </a:r>
            <a:r>
              <a:rPr lang="en-US" sz="1500" dirty="0">
                <a:solidFill>
                  <a:srgbClr val="007F7F"/>
                </a:solidFill>
                <a:effectLst/>
                <a:latin typeface="Consolas" panose="020B0609020204030204" pitchFamily="49" charset="0"/>
              </a:rPr>
              <a:t>60</a:t>
            </a:r>
            <a:r>
              <a:rPr lang="en-US" sz="1500" b="1" dirty="0">
                <a:solidFill>
                  <a:srgbClr val="000000"/>
                </a:solidFill>
                <a:effectLst/>
                <a:latin typeface="Consolas" panose="020B0609020204030204" pitchFamily="49" charset="0"/>
              </a:rPr>
              <a:t>];</a:t>
            </a:r>
          </a:p>
          <a:p>
            <a:r>
              <a:rPr lang="en-US" sz="1500" b="1" dirty="0">
                <a:solidFill>
                  <a:srgbClr val="000000"/>
                </a:solidFill>
                <a:latin typeface="Consolas" panose="020B0609020204030204" pitchFamily="49" charset="0"/>
              </a:rPr>
              <a:t>   </a:t>
            </a:r>
            <a:r>
              <a:rPr lang="en-US" sz="1500" dirty="0">
                <a:solidFill>
                  <a:srgbClr val="808080"/>
                </a:solidFill>
                <a:effectLst/>
                <a:latin typeface="Consolas" panose="020B0609020204030204" pitchFamily="49" charset="0"/>
              </a:rPr>
              <a:t> </a:t>
            </a:r>
            <a:r>
              <a:rPr lang="en-US" sz="1500" dirty="0" err="1">
                <a:solidFill>
                  <a:srgbClr val="00B050"/>
                </a:solidFill>
                <a:effectLst/>
                <a:latin typeface="Consolas" panose="020B0609020204030204" pitchFamily="49" charset="0"/>
              </a:rPr>
              <a:t>println</a:t>
            </a:r>
            <a:r>
              <a:rPr lang="en-US" sz="1500" dirty="0">
                <a:solidFill>
                  <a:srgbClr val="00B050"/>
                </a:solidFill>
                <a:effectLst/>
                <a:latin typeface="Consolas" panose="020B0609020204030204" pitchFamily="49" charset="0"/>
              </a:rPr>
              <a:t>!</a:t>
            </a:r>
            <a:r>
              <a:rPr lang="en-US" sz="1500" b="1" dirty="0">
                <a:solidFill>
                  <a:srgbClr val="000000"/>
                </a:solidFill>
                <a:effectLst/>
                <a:latin typeface="Consolas" panose="020B0609020204030204" pitchFamily="49" charset="0"/>
              </a:rPr>
              <a:t>(</a:t>
            </a:r>
            <a:r>
              <a:rPr lang="en-US" sz="1500" dirty="0">
                <a:solidFill>
                  <a:srgbClr val="7F007F"/>
                </a:solidFill>
                <a:effectLst/>
                <a:latin typeface="Consolas" panose="020B0609020204030204" pitchFamily="49" charset="0"/>
              </a:rPr>
              <a:t>"Data in 1st element is {}"</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my_data</a:t>
            </a:r>
            <a:r>
              <a:rPr lang="en-US" sz="1500" b="1" dirty="0">
                <a:solidFill>
                  <a:srgbClr val="000000"/>
                </a:solidFill>
                <a:effectLst/>
                <a:latin typeface="Consolas" panose="020B0609020204030204" pitchFamily="49" charset="0"/>
              </a:rPr>
              <a:t>[</a:t>
            </a:r>
            <a:r>
              <a:rPr lang="en-US" sz="1500" dirty="0">
                <a:solidFill>
                  <a:srgbClr val="007F7F"/>
                </a:solidFill>
                <a:effectLst/>
                <a:latin typeface="Consolas" panose="020B0609020204030204" pitchFamily="49" charset="0"/>
              </a:rPr>
              <a:t>0</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p>
          <a:p>
            <a:r>
              <a:rPr lang="en-US" sz="1500" dirty="0">
                <a:solidFill>
                  <a:srgbClr val="808080"/>
                </a:solidFill>
                <a:latin typeface="Consolas" panose="020B0609020204030204" pitchFamily="49" charset="0"/>
              </a:rPr>
              <a:t>    </a:t>
            </a:r>
            <a:r>
              <a:rPr lang="en-US" sz="1500" dirty="0" err="1">
                <a:solidFill>
                  <a:srgbClr val="00B050"/>
                </a:solidFill>
                <a:effectLst/>
                <a:latin typeface="Consolas" panose="020B0609020204030204" pitchFamily="49" charset="0"/>
              </a:rPr>
              <a:t>println</a:t>
            </a:r>
            <a:r>
              <a:rPr lang="en-US" sz="1500" dirty="0">
                <a:solidFill>
                  <a:srgbClr val="00B050"/>
                </a:solidFill>
                <a:effectLst/>
                <a:latin typeface="Consolas" panose="020B0609020204030204" pitchFamily="49" charset="0"/>
              </a:rPr>
              <a:t>!</a:t>
            </a:r>
            <a:r>
              <a:rPr lang="en-US" sz="1500" b="1" dirty="0">
                <a:solidFill>
                  <a:srgbClr val="000000"/>
                </a:solidFill>
                <a:effectLst/>
                <a:latin typeface="Consolas" panose="020B0609020204030204" pitchFamily="49" charset="0"/>
              </a:rPr>
              <a:t>(</a:t>
            </a:r>
            <a:r>
              <a:rPr lang="en-US" sz="1500" dirty="0">
                <a:solidFill>
                  <a:srgbClr val="7F007F"/>
                </a:solidFill>
                <a:effectLst/>
                <a:latin typeface="Consolas" panose="020B0609020204030204" pitchFamily="49" charset="0"/>
              </a:rPr>
              <a:t>"Array is {} elements long"</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my_data</a:t>
            </a:r>
            <a:r>
              <a:rPr lang="en-US" sz="1500" b="1" dirty="0" err="1">
                <a:solidFill>
                  <a:srgbClr val="000000"/>
                </a:solidFill>
                <a:effectLst/>
                <a:latin typeface="Consolas" panose="020B0609020204030204" pitchFamily="49" charset="0"/>
              </a:rPr>
              <a:t>.</a:t>
            </a:r>
            <a:r>
              <a:rPr lang="en-US" sz="1500" dirty="0" err="1">
                <a:solidFill>
                  <a:srgbClr val="000000"/>
                </a:solidFill>
                <a:effectLst/>
                <a:latin typeface="Consolas" panose="020B0609020204030204" pitchFamily="49" charset="0"/>
              </a:rPr>
              <a:t>len</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p>
          <a:p>
            <a:r>
              <a:rPr lang="en-US" sz="1500" b="1" dirty="0">
                <a:solidFill>
                  <a:srgbClr val="000000"/>
                </a:solidFill>
                <a:effectLst/>
                <a:latin typeface="Consolas" panose="020B0609020204030204" pitchFamily="49" charset="0"/>
              </a:rPr>
              <a:t>}</a:t>
            </a:r>
            <a:endParaRPr lang="en-US" sz="1500" dirty="0">
              <a:effectLst/>
              <a:latin typeface="Consolas" panose="020B0609020204030204" pitchFamily="49" charset="0"/>
            </a:endParaRPr>
          </a:p>
        </p:txBody>
      </p:sp>
      <p:sp>
        <p:nvSpPr>
          <p:cNvPr id="6" name="TextBox 5">
            <a:extLst>
              <a:ext uri="{FF2B5EF4-FFF2-40B4-BE49-F238E27FC236}">
                <a16:creationId xmlns:a16="http://schemas.microsoft.com/office/drawing/2014/main" id="{350DDB3A-6406-DA39-D16C-81E9AA303FED}"/>
              </a:ext>
            </a:extLst>
          </p:cNvPr>
          <p:cNvSpPr txBox="1"/>
          <p:nvPr/>
        </p:nvSpPr>
        <p:spPr>
          <a:xfrm>
            <a:off x="8194715" y="2137318"/>
            <a:ext cx="3063093" cy="461665"/>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Data in 1st element is 10</a:t>
            </a:r>
          </a:p>
          <a:p>
            <a:r>
              <a:rPr lang="en-US" sz="1200" b="1" dirty="0">
                <a:solidFill>
                  <a:schemeClr val="bg1"/>
                </a:solidFill>
                <a:latin typeface="Consolas" panose="020B0609020204030204" pitchFamily="49" charset="0"/>
              </a:rPr>
              <a:t>Array is 6 elements long</a:t>
            </a:r>
            <a:endParaRPr lang="en-GB" sz="12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794B2151-3867-8385-C109-76355E10A113}"/>
              </a:ext>
            </a:extLst>
          </p:cNvPr>
          <p:cNvSpPr txBox="1"/>
          <p:nvPr/>
        </p:nvSpPr>
        <p:spPr>
          <a:xfrm>
            <a:off x="6988409" y="2137318"/>
            <a:ext cx="1192213" cy="461665"/>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13" name="TextBox 12">
            <a:extLst>
              <a:ext uri="{FF2B5EF4-FFF2-40B4-BE49-F238E27FC236}">
                <a16:creationId xmlns:a16="http://schemas.microsoft.com/office/drawing/2014/main" id="{9C8E9B20-B804-6150-FE37-40E1255EAB0B}"/>
              </a:ext>
            </a:extLst>
          </p:cNvPr>
          <p:cNvSpPr txBox="1"/>
          <p:nvPr/>
        </p:nvSpPr>
        <p:spPr>
          <a:xfrm>
            <a:off x="4646397" y="3661901"/>
            <a:ext cx="6633590" cy="1025836"/>
          </a:xfrm>
          <a:prstGeom prst="rect">
            <a:avLst/>
          </a:prstGeom>
          <a:solidFill>
            <a:schemeClr val="tx1">
              <a:lumMod val="10000"/>
              <a:lumOff val="90000"/>
            </a:schemeClr>
          </a:solidFill>
        </p:spPr>
        <p:txBody>
          <a:bodyPr vert="horz" wrap="square" lIns="0" tIns="0" rIns="0" bIns="0" rtlCol="0" anchor="t" anchorCtr="0">
            <a:noAutofit/>
          </a:bodyPr>
          <a:lstStyle/>
          <a:p>
            <a:r>
              <a:rPr lang="en-US" sz="1500" b="1" dirty="0" err="1">
                <a:solidFill>
                  <a:srgbClr val="00007F"/>
                </a:solidFill>
                <a:effectLst/>
                <a:latin typeface="Consolas" panose="020B0609020204030204" pitchFamily="49" charset="0"/>
              </a:rPr>
              <a:t>fn</a:t>
            </a:r>
            <a:r>
              <a:rPr lang="en-US" sz="1500" dirty="0">
                <a:solidFill>
                  <a:srgbClr val="808080"/>
                </a:solidFill>
                <a:effectLst/>
                <a:latin typeface="Consolas" panose="020B0609020204030204" pitchFamily="49" charset="0"/>
              </a:rPr>
              <a:t> </a:t>
            </a:r>
            <a:r>
              <a:rPr lang="en-US" sz="1500" dirty="0">
                <a:solidFill>
                  <a:srgbClr val="000000"/>
                </a:solidFill>
                <a:effectLst/>
                <a:latin typeface="Consolas" panose="020B0609020204030204" pitchFamily="49" charset="0"/>
              </a:rPr>
              <a:t>main</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p>
          <a:p>
            <a:r>
              <a:rPr lang="en-US" sz="1500" b="1" dirty="0">
                <a:solidFill>
                  <a:srgbClr val="808080"/>
                </a:solidFill>
                <a:latin typeface="Consolas" panose="020B0609020204030204" pitchFamily="49" charset="0"/>
              </a:rPr>
              <a:t>    </a:t>
            </a:r>
            <a:r>
              <a:rPr lang="en-US" sz="1500" b="1" dirty="0">
                <a:solidFill>
                  <a:srgbClr val="00007F"/>
                </a:solidFill>
                <a:effectLst/>
                <a:latin typeface="Consolas" panose="020B0609020204030204" pitchFamily="49" charset="0"/>
              </a:rPr>
              <a:t>let</a:t>
            </a:r>
            <a:r>
              <a:rPr lang="en-US" sz="1500" dirty="0">
                <a:solidFill>
                  <a:srgbClr val="80808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my_data</a:t>
            </a:r>
            <a:r>
              <a:rPr lang="en-GB" sz="1800" b="1" dirty="0">
                <a:solidFill>
                  <a:srgbClr val="000000"/>
                </a:solidFill>
                <a:effectLst/>
                <a:latin typeface="Consolas" panose="020B0609020204030204" pitchFamily="49" charset="0"/>
              </a:rPr>
              <a:t>:</a:t>
            </a:r>
            <a:r>
              <a:rPr lang="en-GB" sz="1500" b="1" dirty="0">
                <a:solidFill>
                  <a:srgbClr val="000000"/>
                </a:solidFill>
                <a:effectLst/>
                <a:highlight>
                  <a:srgbClr val="FFFF00"/>
                </a:highlight>
                <a:latin typeface="Consolas" panose="020B0609020204030204" pitchFamily="49" charset="0"/>
              </a:rPr>
              <a:t>[</a:t>
            </a:r>
            <a:r>
              <a:rPr lang="en-GB" sz="1500" b="1" dirty="0">
                <a:solidFill>
                  <a:srgbClr val="00007F"/>
                </a:solidFill>
                <a:effectLst/>
                <a:highlight>
                  <a:srgbClr val="FFFF00"/>
                </a:highlight>
                <a:latin typeface="Consolas" panose="020B0609020204030204" pitchFamily="49" charset="0"/>
              </a:rPr>
              <a:t>i32</a:t>
            </a:r>
            <a:r>
              <a:rPr lang="en-GB" sz="1500" b="1" dirty="0">
                <a:solidFill>
                  <a:srgbClr val="000000"/>
                </a:solidFill>
                <a:effectLst/>
                <a:highlight>
                  <a:srgbClr val="FFFF00"/>
                </a:highlight>
                <a:latin typeface="Consolas" panose="020B0609020204030204" pitchFamily="49" charset="0"/>
              </a:rPr>
              <a:t>;</a:t>
            </a:r>
            <a:r>
              <a:rPr lang="en-GB" sz="1500" dirty="0">
                <a:solidFill>
                  <a:srgbClr val="808080"/>
                </a:solidFill>
                <a:effectLst/>
                <a:highlight>
                  <a:srgbClr val="FFFF00"/>
                </a:highlight>
                <a:latin typeface="Consolas" panose="020B0609020204030204" pitchFamily="49" charset="0"/>
              </a:rPr>
              <a:t> </a:t>
            </a:r>
            <a:r>
              <a:rPr lang="en-GB" sz="1500" dirty="0">
                <a:solidFill>
                  <a:srgbClr val="007F7F"/>
                </a:solidFill>
                <a:effectLst/>
                <a:highlight>
                  <a:srgbClr val="FFFF00"/>
                </a:highlight>
                <a:latin typeface="Consolas" panose="020B0609020204030204" pitchFamily="49" charset="0"/>
              </a:rPr>
              <a:t>6</a:t>
            </a:r>
            <a:r>
              <a:rPr lang="en-GB" sz="1500" b="1" dirty="0">
                <a:solidFill>
                  <a:srgbClr val="000000"/>
                </a:solidFill>
                <a:effectLst/>
                <a:highlight>
                  <a:srgbClr val="FFFF00"/>
                </a:highlight>
                <a:latin typeface="Consolas" panose="020B0609020204030204" pitchFamily="49" charset="0"/>
              </a:rPr>
              <a:t>]</a:t>
            </a:r>
            <a:r>
              <a:rPr lang="en-US" sz="1500" dirty="0">
                <a:solidFill>
                  <a:srgbClr val="808080"/>
                </a:solidFill>
                <a:effectLst/>
                <a:latin typeface="Consolas" panose="020B0609020204030204" pitchFamily="49" charset="0"/>
              </a:rPr>
              <a:t> </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r>
              <a:rPr lang="en-US" sz="1500" b="1" dirty="0">
                <a:solidFill>
                  <a:srgbClr val="000000"/>
                </a:solidFill>
                <a:effectLst/>
                <a:latin typeface="Consolas" panose="020B0609020204030204" pitchFamily="49" charset="0"/>
              </a:rPr>
              <a:t>[</a:t>
            </a:r>
            <a:r>
              <a:rPr lang="en-US" sz="1500" dirty="0">
                <a:solidFill>
                  <a:srgbClr val="007F7F"/>
                </a:solidFill>
                <a:effectLst/>
                <a:latin typeface="Consolas" panose="020B0609020204030204" pitchFamily="49" charset="0"/>
              </a:rPr>
              <a:t>10</a:t>
            </a:r>
            <a:r>
              <a:rPr lang="en-US" sz="1500" b="1" dirty="0">
                <a:solidFill>
                  <a:srgbClr val="000000"/>
                </a:solidFill>
                <a:effectLst/>
                <a:latin typeface="Consolas" panose="020B0609020204030204" pitchFamily="49" charset="0"/>
              </a:rPr>
              <a:t>, </a:t>
            </a:r>
            <a:r>
              <a:rPr lang="en-US" sz="1500" dirty="0">
                <a:solidFill>
                  <a:srgbClr val="007F7F"/>
                </a:solidFill>
                <a:effectLst/>
                <a:latin typeface="Consolas" panose="020B0609020204030204" pitchFamily="49" charset="0"/>
              </a:rPr>
              <a:t>20</a:t>
            </a:r>
            <a:r>
              <a:rPr lang="en-US" sz="1500" b="1" dirty="0">
                <a:solidFill>
                  <a:srgbClr val="000000"/>
                </a:solidFill>
                <a:effectLst/>
                <a:latin typeface="Consolas" panose="020B0609020204030204" pitchFamily="49" charset="0"/>
              </a:rPr>
              <a:t>, </a:t>
            </a:r>
            <a:r>
              <a:rPr lang="en-US" sz="1500" dirty="0">
                <a:solidFill>
                  <a:srgbClr val="007F7F"/>
                </a:solidFill>
                <a:effectLst/>
                <a:latin typeface="Consolas" panose="020B0609020204030204" pitchFamily="49" charset="0"/>
              </a:rPr>
              <a:t>30</a:t>
            </a:r>
            <a:r>
              <a:rPr lang="en-US" sz="1500" b="1" dirty="0">
                <a:solidFill>
                  <a:srgbClr val="000000"/>
                </a:solidFill>
                <a:effectLst/>
                <a:latin typeface="Consolas" panose="020B0609020204030204" pitchFamily="49" charset="0"/>
              </a:rPr>
              <a:t>, </a:t>
            </a:r>
            <a:r>
              <a:rPr lang="en-US" sz="1500" dirty="0">
                <a:solidFill>
                  <a:srgbClr val="007F7F"/>
                </a:solidFill>
                <a:effectLst/>
                <a:latin typeface="Consolas" panose="020B0609020204030204" pitchFamily="49" charset="0"/>
              </a:rPr>
              <a:t>40</a:t>
            </a:r>
            <a:r>
              <a:rPr lang="en-US" sz="1500" b="1" dirty="0">
                <a:solidFill>
                  <a:srgbClr val="000000"/>
                </a:solidFill>
                <a:effectLst/>
                <a:latin typeface="Consolas" panose="020B0609020204030204" pitchFamily="49" charset="0"/>
              </a:rPr>
              <a:t>, </a:t>
            </a:r>
            <a:r>
              <a:rPr lang="en-US" sz="1500" dirty="0">
                <a:solidFill>
                  <a:srgbClr val="007F7F"/>
                </a:solidFill>
                <a:effectLst/>
                <a:latin typeface="Consolas" panose="020B0609020204030204" pitchFamily="49" charset="0"/>
              </a:rPr>
              <a:t>50</a:t>
            </a:r>
            <a:r>
              <a:rPr lang="en-US" sz="1500" b="1" dirty="0">
                <a:solidFill>
                  <a:srgbClr val="000000"/>
                </a:solidFill>
                <a:effectLst/>
                <a:latin typeface="Consolas" panose="020B0609020204030204" pitchFamily="49" charset="0"/>
              </a:rPr>
              <a:t>, </a:t>
            </a:r>
            <a:r>
              <a:rPr lang="en-US" sz="1500" dirty="0">
                <a:solidFill>
                  <a:srgbClr val="007F7F"/>
                </a:solidFill>
                <a:effectLst/>
                <a:latin typeface="Consolas" panose="020B0609020204030204" pitchFamily="49" charset="0"/>
              </a:rPr>
              <a:t>60</a:t>
            </a:r>
            <a:r>
              <a:rPr lang="en-US" sz="1500" b="1" dirty="0">
                <a:solidFill>
                  <a:srgbClr val="000000"/>
                </a:solidFill>
                <a:effectLst/>
                <a:latin typeface="Consolas" panose="020B0609020204030204" pitchFamily="49" charset="0"/>
              </a:rPr>
              <a:t>];</a:t>
            </a:r>
          </a:p>
          <a:p>
            <a:r>
              <a:rPr lang="en-US" sz="1500" b="1" dirty="0">
                <a:solidFill>
                  <a:srgbClr val="00B050"/>
                </a:solidFill>
                <a:latin typeface="Consolas" panose="020B0609020204030204" pitchFamily="49" charset="0"/>
              </a:rPr>
              <a:t>   </a:t>
            </a:r>
            <a:r>
              <a:rPr lang="en-US" sz="1500" dirty="0">
                <a:solidFill>
                  <a:srgbClr val="00B050"/>
                </a:solidFill>
                <a:effectLst/>
                <a:latin typeface="Consolas" panose="020B0609020204030204" pitchFamily="49" charset="0"/>
              </a:rPr>
              <a:t> </a:t>
            </a:r>
            <a:r>
              <a:rPr lang="en-US" sz="1500" dirty="0" err="1">
                <a:solidFill>
                  <a:srgbClr val="00B050"/>
                </a:solidFill>
                <a:effectLst/>
                <a:latin typeface="Consolas" panose="020B0609020204030204" pitchFamily="49" charset="0"/>
              </a:rPr>
              <a:t>println</a:t>
            </a:r>
            <a:r>
              <a:rPr lang="en-US" sz="1500" dirty="0">
                <a:solidFill>
                  <a:srgbClr val="00B050"/>
                </a:solidFill>
                <a:effectLst/>
                <a:latin typeface="Consolas" panose="020B0609020204030204" pitchFamily="49" charset="0"/>
              </a:rPr>
              <a:t>!</a:t>
            </a:r>
            <a:r>
              <a:rPr lang="en-US" sz="1500" b="1" dirty="0">
                <a:solidFill>
                  <a:srgbClr val="000000"/>
                </a:solidFill>
                <a:effectLst/>
                <a:latin typeface="Consolas" panose="020B0609020204030204" pitchFamily="49" charset="0"/>
              </a:rPr>
              <a:t>(</a:t>
            </a:r>
            <a:r>
              <a:rPr lang="en-US" sz="1500" dirty="0">
                <a:solidFill>
                  <a:srgbClr val="7F007F"/>
                </a:solidFill>
                <a:effectLst/>
                <a:latin typeface="Consolas" panose="020B0609020204030204" pitchFamily="49" charset="0"/>
              </a:rPr>
              <a:t>"Data in 1st element is {}"</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my_data</a:t>
            </a:r>
            <a:r>
              <a:rPr lang="en-US" sz="1500" b="1" dirty="0">
                <a:solidFill>
                  <a:srgbClr val="000000"/>
                </a:solidFill>
                <a:effectLst/>
                <a:latin typeface="Consolas" panose="020B0609020204030204" pitchFamily="49" charset="0"/>
              </a:rPr>
              <a:t>[</a:t>
            </a:r>
            <a:r>
              <a:rPr lang="en-US" sz="1500" dirty="0">
                <a:solidFill>
                  <a:srgbClr val="007F7F"/>
                </a:solidFill>
                <a:effectLst/>
                <a:latin typeface="Consolas" panose="020B0609020204030204" pitchFamily="49" charset="0"/>
              </a:rPr>
              <a:t>0</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p>
          <a:p>
            <a:r>
              <a:rPr lang="en-US" sz="1500" dirty="0">
                <a:solidFill>
                  <a:srgbClr val="808080"/>
                </a:solidFill>
                <a:latin typeface="Consolas" panose="020B0609020204030204" pitchFamily="49" charset="0"/>
              </a:rPr>
              <a:t>    </a:t>
            </a:r>
            <a:r>
              <a:rPr lang="en-US" sz="1500" dirty="0" err="1">
                <a:solidFill>
                  <a:srgbClr val="00B050"/>
                </a:solidFill>
                <a:effectLst/>
                <a:latin typeface="Consolas" panose="020B0609020204030204" pitchFamily="49" charset="0"/>
              </a:rPr>
              <a:t>println</a:t>
            </a:r>
            <a:r>
              <a:rPr lang="en-US" sz="1500" dirty="0">
                <a:solidFill>
                  <a:srgbClr val="00B050"/>
                </a:solidFill>
                <a:effectLst/>
                <a:latin typeface="Consolas" panose="020B0609020204030204" pitchFamily="49" charset="0"/>
              </a:rPr>
              <a:t>!</a:t>
            </a:r>
            <a:r>
              <a:rPr lang="en-US" sz="1500" b="1" dirty="0">
                <a:solidFill>
                  <a:srgbClr val="000000"/>
                </a:solidFill>
                <a:effectLst/>
                <a:latin typeface="Consolas" panose="020B0609020204030204" pitchFamily="49" charset="0"/>
              </a:rPr>
              <a:t>(</a:t>
            </a:r>
            <a:r>
              <a:rPr lang="en-US" sz="1500" dirty="0">
                <a:solidFill>
                  <a:srgbClr val="7F007F"/>
                </a:solidFill>
                <a:effectLst/>
                <a:latin typeface="Consolas" panose="020B0609020204030204" pitchFamily="49" charset="0"/>
              </a:rPr>
              <a:t>"Array is {} elements long"</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r>
              <a:rPr lang="en-US" sz="1500" dirty="0" err="1">
                <a:solidFill>
                  <a:srgbClr val="000000"/>
                </a:solidFill>
                <a:effectLst/>
                <a:latin typeface="Consolas" panose="020B0609020204030204" pitchFamily="49" charset="0"/>
              </a:rPr>
              <a:t>my_data</a:t>
            </a:r>
            <a:r>
              <a:rPr lang="en-US" sz="1500" b="1" dirty="0" err="1">
                <a:solidFill>
                  <a:srgbClr val="000000"/>
                </a:solidFill>
                <a:effectLst/>
                <a:latin typeface="Consolas" panose="020B0609020204030204" pitchFamily="49" charset="0"/>
              </a:rPr>
              <a:t>.</a:t>
            </a:r>
            <a:r>
              <a:rPr lang="en-US" sz="1500" dirty="0" err="1">
                <a:solidFill>
                  <a:srgbClr val="000000"/>
                </a:solidFill>
                <a:effectLst/>
                <a:latin typeface="Consolas" panose="020B0609020204030204" pitchFamily="49" charset="0"/>
              </a:rPr>
              <a:t>len</a:t>
            </a:r>
            <a:r>
              <a:rPr lang="en-US" sz="1500" b="1" dirty="0">
                <a:solidFill>
                  <a:srgbClr val="000000"/>
                </a:solidFill>
                <a:effectLst/>
                <a:latin typeface="Consolas" panose="020B0609020204030204" pitchFamily="49" charset="0"/>
              </a:rPr>
              <a:t>());</a:t>
            </a:r>
            <a:r>
              <a:rPr lang="en-US" sz="1500" dirty="0">
                <a:solidFill>
                  <a:srgbClr val="808080"/>
                </a:solidFill>
                <a:effectLst/>
                <a:latin typeface="Consolas" panose="020B0609020204030204" pitchFamily="49" charset="0"/>
              </a:rPr>
              <a:t> </a:t>
            </a:r>
          </a:p>
          <a:p>
            <a:r>
              <a:rPr lang="en-US" sz="1500" b="1" dirty="0">
                <a:solidFill>
                  <a:srgbClr val="000000"/>
                </a:solidFill>
                <a:effectLst/>
                <a:latin typeface="Consolas" panose="020B0609020204030204" pitchFamily="49" charset="0"/>
              </a:rPr>
              <a:t>}</a:t>
            </a:r>
            <a:endParaRPr lang="en-US" sz="1500" dirty="0">
              <a:effectLst/>
              <a:latin typeface="Consolas" panose="020B0609020204030204" pitchFamily="49" charset="0"/>
            </a:endParaRPr>
          </a:p>
        </p:txBody>
      </p:sp>
      <p:sp>
        <p:nvSpPr>
          <p:cNvPr id="15" name="TextBox 14">
            <a:extLst>
              <a:ext uri="{FF2B5EF4-FFF2-40B4-BE49-F238E27FC236}">
                <a16:creationId xmlns:a16="http://schemas.microsoft.com/office/drawing/2014/main" id="{1DD8AE44-690E-F6DA-A9B6-F7B9B8666601}"/>
              </a:ext>
            </a:extLst>
          </p:cNvPr>
          <p:cNvSpPr txBox="1"/>
          <p:nvPr/>
        </p:nvSpPr>
        <p:spPr>
          <a:xfrm>
            <a:off x="8216894" y="4841876"/>
            <a:ext cx="3063093" cy="461665"/>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Data in 1st element is 10</a:t>
            </a:r>
          </a:p>
          <a:p>
            <a:r>
              <a:rPr lang="en-US" sz="1200" b="1" dirty="0">
                <a:solidFill>
                  <a:schemeClr val="bg1"/>
                </a:solidFill>
                <a:latin typeface="Consolas" panose="020B0609020204030204" pitchFamily="49" charset="0"/>
              </a:rPr>
              <a:t>Array is 6 elements long</a:t>
            </a:r>
            <a:endParaRPr lang="en-GB" sz="1200" b="1" dirty="0">
              <a:solidFill>
                <a:schemeClr val="bg1"/>
              </a:solidFill>
              <a:latin typeface="Consolas" panose="020B0609020204030204" pitchFamily="49" charset="0"/>
            </a:endParaRPr>
          </a:p>
        </p:txBody>
      </p:sp>
      <p:sp>
        <p:nvSpPr>
          <p:cNvPr id="16" name="TextBox 15">
            <a:extLst>
              <a:ext uri="{FF2B5EF4-FFF2-40B4-BE49-F238E27FC236}">
                <a16:creationId xmlns:a16="http://schemas.microsoft.com/office/drawing/2014/main" id="{BE0981DA-F238-BE01-FB4A-AC0FA22BCDD9}"/>
              </a:ext>
            </a:extLst>
          </p:cNvPr>
          <p:cNvSpPr txBox="1"/>
          <p:nvPr/>
        </p:nvSpPr>
        <p:spPr>
          <a:xfrm>
            <a:off x="7010588" y="4841876"/>
            <a:ext cx="1192213" cy="461665"/>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1E3BF765-0893-CB05-4E8A-FEAE05161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6899" y="970454"/>
            <a:ext cx="507544" cy="3795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ust Programming language Logo Machine learning Haskell, crab, animals ...">
            <a:extLst>
              <a:ext uri="{FF2B5EF4-FFF2-40B4-BE49-F238E27FC236}">
                <a16:creationId xmlns:a16="http://schemas.microsoft.com/office/drawing/2014/main" id="{41C487F2-808F-7C9E-34BB-833BA7AFD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6899" y="3639185"/>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561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DF580C-F795-4751-8CBE-97B4C0D569A4}"/>
              </a:ext>
            </a:extLst>
          </p:cNvPr>
          <p:cNvSpPr>
            <a:spLocks noGrp="1"/>
          </p:cNvSpPr>
          <p:nvPr>
            <p:ph type="body" sz="quarter" idx="15"/>
          </p:nvPr>
        </p:nvSpPr>
        <p:spPr>
          <a:xfrm>
            <a:off x="4662931" y="423713"/>
            <a:ext cx="6950075" cy="6122378"/>
          </a:xfrm>
        </p:spPr>
        <p:txBody>
          <a:bodyPr/>
          <a:lstStyle/>
          <a:p>
            <a:r>
              <a:rPr lang="en-GB" b="1" dirty="0"/>
              <a:t>A Rust array can be sliced</a:t>
            </a:r>
          </a:p>
          <a:p>
            <a:pPr marL="285750" indent="-285750">
              <a:buFont typeface="Arial" panose="020B0604020202020204" pitchFamily="34" charset="0"/>
              <a:buChar char="•"/>
            </a:pPr>
            <a:r>
              <a:rPr lang="en-GB" dirty="0"/>
              <a:t>Has type signature of &amp;[T] – it's a </a:t>
            </a:r>
            <a:r>
              <a:rPr lang="en-GB" b="1" dirty="0"/>
              <a:t>borrow (think: ownership)</a:t>
            </a:r>
          </a:p>
          <a:p>
            <a:pPr marL="285750" indent="-285750">
              <a:buFont typeface="Arial" panose="020B0604020202020204" pitchFamily="34" charset="0"/>
              <a:buChar char="•"/>
            </a:pPr>
            <a:r>
              <a:rPr lang="en-GB" dirty="0"/>
              <a:t>Length is not known at compile time</a:t>
            </a:r>
          </a:p>
          <a:p>
            <a:pPr marL="285750" indent="-285750">
              <a:buFont typeface="Arial" panose="020B0604020202020204" pitchFamily="34" charset="0"/>
              <a:buChar char="•"/>
            </a:pPr>
            <a:r>
              <a:rPr lang="en-GB" dirty="0"/>
              <a:t>Slice is a two-word </a:t>
            </a:r>
            <a:r>
              <a:rPr lang="en-GB" b="1" dirty="0"/>
              <a:t>object</a:t>
            </a:r>
            <a:r>
              <a:rPr lang="en-GB" dirty="0"/>
              <a:t>:</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Contains a </a:t>
            </a:r>
            <a:r>
              <a:rPr lang="en-GB" b="1" dirty="0"/>
              <a:t>pointer</a:t>
            </a:r>
            <a:r>
              <a:rPr lang="en-GB" dirty="0"/>
              <a:t> to the array's </a:t>
            </a:r>
            <a:r>
              <a:rPr lang="en-GB" b="1" dirty="0"/>
              <a:t>first position </a:t>
            </a:r>
            <a:r>
              <a:rPr lang="en-GB" dirty="0"/>
              <a:t>and the </a:t>
            </a:r>
            <a:r>
              <a:rPr lang="en-GB" b="1" dirty="0"/>
              <a:t>slice length</a:t>
            </a:r>
          </a:p>
          <a:p>
            <a:pPr marL="285750" indent="-285750">
              <a:spcBef>
                <a:spcPts val="1200"/>
              </a:spcBef>
              <a:buFont typeface="Arial" panose="020B0604020202020204" pitchFamily="34" charset="0"/>
              <a:buChar char="•"/>
            </a:pPr>
            <a:r>
              <a:rPr lang="en-GB" b="1" dirty="0"/>
              <a:t>Here's an example of creating a slice:</a:t>
            </a:r>
            <a:endParaRPr lang="en-GB" dirty="0"/>
          </a:p>
        </p:txBody>
      </p:sp>
      <p:sp>
        <p:nvSpPr>
          <p:cNvPr id="2" name="Text Placeholder 1">
            <a:extLst>
              <a:ext uri="{FF2B5EF4-FFF2-40B4-BE49-F238E27FC236}">
                <a16:creationId xmlns:a16="http://schemas.microsoft.com/office/drawing/2014/main" id="{B452EABD-0A2F-4ACA-9735-DB1D0D9612B7}"/>
              </a:ext>
            </a:extLst>
          </p:cNvPr>
          <p:cNvSpPr>
            <a:spLocks noGrp="1"/>
          </p:cNvSpPr>
          <p:nvPr>
            <p:ph type="body" sz="quarter" idx="10"/>
          </p:nvPr>
        </p:nvSpPr>
        <p:spPr/>
        <p:txBody>
          <a:bodyPr/>
          <a:lstStyle/>
          <a:p>
            <a:r>
              <a:rPr lang="en-GB" cap="none" dirty="0"/>
              <a:t>Array Slice</a:t>
            </a:r>
          </a:p>
        </p:txBody>
      </p:sp>
      <p:sp>
        <p:nvSpPr>
          <p:cNvPr id="5" name="TextBox 4">
            <a:extLst>
              <a:ext uri="{FF2B5EF4-FFF2-40B4-BE49-F238E27FC236}">
                <a16:creationId xmlns:a16="http://schemas.microsoft.com/office/drawing/2014/main" id="{83210D58-BB06-4C1F-B964-2BF9C55579E4}"/>
              </a:ext>
            </a:extLst>
          </p:cNvPr>
          <p:cNvSpPr txBox="1"/>
          <p:nvPr/>
        </p:nvSpPr>
        <p:spPr>
          <a:xfrm>
            <a:off x="4662931" y="4468544"/>
            <a:ext cx="6676143" cy="1436494"/>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let </a:t>
            </a:r>
            <a:r>
              <a:rPr lang="en-GB" sz="1400" dirty="0" err="1">
                <a:latin typeface="Consolas" panose="020B0609020204030204" pitchFamily="49" charset="0"/>
              </a:rPr>
              <a:t>my_data</a:t>
            </a:r>
            <a:r>
              <a:rPr lang="en-GB" sz="1400" dirty="0">
                <a:latin typeface="Consolas" panose="020B0609020204030204" pitchFamily="49" charset="0"/>
              </a:rPr>
              <a:t>: [</a:t>
            </a:r>
            <a:r>
              <a:rPr lang="en-GB" sz="1400" dirty="0">
                <a:solidFill>
                  <a:srgbClr val="0070C0"/>
                </a:solidFill>
                <a:latin typeface="Consolas" panose="020B0609020204030204" pitchFamily="49" charset="0"/>
              </a:rPr>
              <a:t>i32</a:t>
            </a:r>
            <a:r>
              <a:rPr lang="en-GB" sz="1400" dirty="0">
                <a:latin typeface="Consolas" panose="020B0609020204030204" pitchFamily="49" charset="0"/>
              </a:rPr>
              <a:t>; 6] = [</a:t>
            </a:r>
            <a:r>
              <a:rPr lang="en-GB" sz="1400" dirty="0">
                <a:solidFill>
                  <a:srgbClr val="0070C0"/>
                </a:solidFill>
                <a:latin typeface="Consolas" panose="020B0609020204030204" pitchFamily="49" charset="0"/>
              </a:rPr>
              <a:t>10</a:t>
            </a:r>
            <a:r>
              <a:rPr lang="en-GB" sz="1400" dirty="0">
                <a:latin typeface="Consolas" panose="020B0609020204030204" pitchFamily="49" charset="0"/>
              </a:rPr>
              <a:t>, </a:t>
            </a:r>
            <a:r>
              <a:rPr lang="en-GB" sz="1400" dirty="0">
                <a:solidFill>
                  <a:srgbClr val="0070C0"/>
                </a:solidFill>
                <a:latin typeface="Consolas" panose="020B0609020204030204" pitchFamily="49" charset="0"/>
              </a:rPr>
              <a:t>20</a:t>
            </a:r>
            <a:r>
              <a:rPr lang="en-GB" sz="1400" dirty="0">
                <a:latin typeface="Consolas" panose="020B0609020204030204" pitchFamily="49" charset="0"/>
              </a:rPr>
              <a:t>, </a:t>
            </a:r>
            <a:r>
              <a:rPr lang="en-GB" sz="1400" dirty="0">
                <a:solidFill>
                  <a:srgbClr val="0070C0"/>
                </a:solidFill>
                <a:latin typeface="Consolas" panose="020B0609020204030204" pitchFamily="49" charset="0"/>
              </a:rPr>
              <a:t>30</a:t>
            </a:r>
            <a:r>
              <a:rPr lang="en-GB" sz="1400" dirty="0">
                <a:latin typeface="Consolas" panose="020B0609020204030204" pitchFamily="49" charset="0"/>
              </a:rPr>
              <a:t>, </a:t>
            </a:r>
            <a:r>
              <a:rPr lang="en-GB" sz="1400" dirty="0">
                <a:solidFill>
                  <a:srgbClr val="0070C0"/>
                </a:solidFill>
                <a:latin typeface="Consolas" panose="020B0609020204030204" pitchFamily="49" charset="0"/>
              </a:rPr>
              <a:t>40</a:t>
            </a:r>
            <a:r>
              <a:rPr lang="en-GB" sz="1400" dirty="0">
                <a:latin typeface="Consolas" panose="020B0609020204030204" pitchFamily="49" charset="0"/>
              </a:rPr>
              <a:t>, </a:t>
            </a:r>
            <a:r>
              <a:rPr lang="en-GB" sz="1400" dirty="0">
                <a:solidFill>
                  <a:srgbClr val="0070C0"/>
                </a:solidFill>
                <a:latin typeface="Consolas" panose="020B0609020204030204" pitchFamily="49" charset="0"/>
              </a:rPr>
              <a:t>50</a:t>
            </a:r>
            <a:r>
              <a:rPr lang="en-GB" sz="1400" dirty="0">
                <a:latin typeface="Consolas" panose="020B0609020204030204" pitchFamily="49" charset="0"/>
              </a:rPr>
              <a:t>, </a:t>
            </a:r>
            <a:r>
              <a:rPr lang="en-GB" sz="1400" dirty="0">
                <a:solidFill>
                  <a:srgbClr val="0070C0"/>
                </a:solidFill>
                <a:latin typeface="Consolas" panose="020B0609020204030204" pitchFamily="49" charset="0"/>
              </a:rPr>
              <a:t>60</a:t>
            </a:r>
            <a:r>
              <a:rPr lang="en-GB" sz="1400" dirty="0">
                <a:latin typeface="Consolas" panose="020B0609020204030204" pitchFamily="49" charset="0"/>
              </a:rPr>
              <a:t>];</a:t>
            </a:r>
          </a:p>
          <a:p>
            <a:pPr algn="l"/>
            <a:endParaRPr lang="en-GB" sz="1400" dirty="0">
              <a:latin typeface="Consolas" panose="020B0609020204030204" pitchFamily="49" charset="0"/>
            </a:endParaRPr>
          </a:p>
          <a:p>
            <a:pPr algn="l"/>
            <a:r>
              <a:rPr lang="en-GB" sz="1400" dirty="0">
                <a:latin typeface="Consolas" panose="020B0609020204030204" pitchFamily="49" charset="0"/>
              </a:rPr>
              <a:t>    </a:t>
            </a:r>
            <a:r>
              <a:rPr lang="en-US" sz="1400" dirty="0">
                <a:solidFill>
                  <a:srgbClr val="C00000"/>
                </a:solidFill>
                <a:latin typeface="Consolas" panose="020B0609020204030204" pitchFamily="49" charset="0"/>
              </a:rPr>
              <a:t>//create a slice</a:t>
            </a: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let</a:t>
            </a:r>
            <a:r>
              <a:rPr lang="en-US" sz="1400" dirty="0">
                <a:latin typeface="Consolas" panose="020B0609020204030204" pitchFamily="49" charset="0"/>
              </a:rPr>
              <a:t> </a:t>
            </a:r>
            <a:r>
              <a:rPr lang="en-US" sz="1400" dirty="0" err="1">
                <a:latin typeface="Consolas" panose="020B0609020204030204" pitchFamily="49" charset="0"/>
              </a:rPr>
              <a:t>my_slice</a:t>
            </a:r>
            <a:r>
              <a:rPr lang="en-US" sz="1400" dirty="0">
                <a:latin typeface="Consolas" panose="020B0609020204030204" pitchFamily="49" charset="0"/>
              </a:rPr>
              <a:t> = &amp;</a:t>
            </a:r>
            <a:r>
              <a:rPr lang="en-US" sz="1400" dirty="0" err="1">
                <a:latin typeface="Consolas" panose="020B0609020204030204" pitchFamily="49" charset="0"/>
              </a:rPr>
              <a:t>my_data</a:t>
            </a:r>
            <a:r>
              <a:rPr lang="en-US" sz="1400" dirty="0">
                <a:latin typeface="Consolas" panose="020B0609020204030204" pitchFamily="49" charset="0"/>
              </a:rPr>
              <a:t>[</a:t>
            </a:r>
            <a:r>
              <a:rPr lang="en-US" sz="1400" dirty="0">
                <a:solidFill>
                  <a:srgbClr val="0070C0"/>
                </a:solidFill>
                <a:latin typeface="Consolas" panose="020B0609020204030204" pitchFamily="49" charset="0"/>
              </a:rPr>
              <a:t>1</a:t>
            </a:r>
            <a:r>
              <a:rPr lang="en-US" sz="1400" dirty="0">
                <a:latin typeface="Consolas" panose="020B0609020204030204" pitchFamily="49" charset="0"/>
              </a:rPr>
              <a:t>..</a:t>
            </a:r>
            <a:r>
              <a:rPr lang="en-US" sz="1400" dirty="0">
                <a:solidFill>
                  <a:srgbClr val="0070C0"/>
                </a:solidFill>
                <a:latin typeface="Consolas" panose="020B0609020204030204" pitchFamily="49" charset="0"/>
              </a:rPr>
              <a:t>4</a:t>
            </a:r>
            <a:r>
              <a:rPr lang="en-US" sz="1400" dirty="0">
                <a:latin typeface="Consolas" panose="020B0609020204030204" pitchFamily="49" charset="0"/>
              </a:rPr>
              <a:t>];</a:t>
            </a:r>
            <a:r>
              <a:rPr lang="en-GB" sz="1400" dirty="0">
                <a:latin typeface="Consolas" panose="020B0609020204030204" pitchFamily="49" charset="0"/>
              </a:rPr>
              <a:t>    </a:t>
            </a:r>
          </a:p>
          <a:p>
            <a:pPr algn="l"/>
            <a:r>
              <a:rPr lang="en-GB" sz="1400" dirty="0">
                <a:solidFill>
                  <a:srgbClr val="00B050"/>
                </a:solidFill>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"Element count is {}"</a:t>
            </a:r>
            <a:r>
              <a:rPr lang="en-GB" sz="1400" dirty="0">
                <a:latin typeface="Consolas" panose="020B0609020204030204" pitchFamily="49" charset="0"/>
              </a:rPr>
              <a:t>, </a:t>
            </a:r>
            <a:r>
              <a:rPr lang="en-GB" sz="1400" dirty="0" err="1">
                <a:latin typeface="Consolas" panose="020B0609020204030204" pitchFamily="49" charset="0"/>
              </a:rPr>
              <a:t>my_slice.len</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err="1">
                <a:solidFill>
                  <a:srgbClr val="00B050"/>
                </a:solidFill>
                <a:latin typeface="Consolas" panose="020B0609020204030204" pitchFamily="49" charset="0"/>
              </a:rPr>
              <a:t>println</a:t>
            </a:r>
            <a:r>
              <a:rPr lang="en-GB" sz="1400" dirty="0">
                <a:solidFill>
                  <a:srgbClr val="00B050"/>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"1st element is {}"</a:t>
            </a:r>
            <a:r>
              <a:rPr lang="en-GB" sz="1400" dirty="0">
                <a:latin typeface="Consolas" panose="020B0609020204030204" pitchFamily="49" charset="0"/>
              </a:rPr>
              <a:t>, </a:t>
            </a:r>
            <a:r>
              <a:rPr lang="en-GB" sz="1400" dirty="0" err="1">
                <a:latin typeface="Consolas" panose="020B0609020204030204" pitchFamily="49" charset="0"/>
              </a:rPr>
              <a:t>my_slice</a:t>
            </a:r>
            <a:r>
              <a:rPr lang="en-GB" sz="1400" dirty="0">
                <a:latin typeface="Consolas" panose="020B0609020204030204" pitchFamily="49" charset="0"/>
              </a:rPr>
              <a:t>[</a:t>
            </a:r>
            <a:r>
              <a:rPr lang="en-GB" sz="1400" dirty="0">
                <a:solidFill>
                  <a:srgbClr val="0070C0"/>
                </a:solidFill>
                <a:latin typeface="Consolas" panose="020B0609020204030204" pitchFamily="49" charset="0"/>
              </a:rPr>
              <a:t>0</a:t>
            </a:r>
            <a:r>
              <a:rPr lang="en-GB" sz="1400" dirty="0">
                <a:latin typeface="Consolas" panose="020B0609020204030204" pitchFamily="49" charset="0"/>
              </a:rPr>
              <a:t>]);</a:t>
            </a:r>
          </a:p>
          <a:p>
            <a:pPr algn="l"/>
            <a:r>
              <a:rPr lang="en-GB" sz="1400" dirty="0">
                <a:latin typeface="Consolas" panose="020B0609020204030204" pitchFamily="49" charset="0"/>
              </a:rPr>
              <a:t>}</a:t>
            </a:r>
          </a:p>
        </p:txBody>
      </p:sp>
      <p:sp>
        <p:nvSpPr>
          <p:cNvPr id="7" name="TextBox 6">
            <a:extLst>
              <a:ext uri="{FF2B5EF4-FFF2-40B4-BE49-F238E27FC236}">
                <a16:creationId xmlns:a16="http://schemas.microsoft.com/office/drawing/2014/main" id="{61B6509F-3BD3-403A-A4B6-1FFDB82576F2}"/>
              </a:ext>
            </a:extLst>
          </p:cNvPr>
          <p:cNvSpPr txBox="1"/>
          <p:nvPr/>
        </p:nvSpPr>
        <p:spPr>
          <a:xfrm>
            <a:off x="8343844" y="6042240"/>
            <a:ext cx="3063093" cy="461665"/>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Element count is 3</a:t>
            </a:r>
          </a:p>
          <a:p>
            <a:r>
              <a:rPr lang="en-US" sz="1200" b="1" dirty="0">
                <a:solidFill>
                  <a:schemeClr val="bg1"/>
                </a:solidFill>
                <a:latin typeface="Consolas" panose="020B0609020204030204" pitchFamily="49" charset="0"/>
              </a:rPr>
              <a:t>1st element is 20</a:t>
            </a:r>
            <a:endParaRPr lang="en-GB" sz="1200" b="1"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3E82D00D-F0AE-478B-A50D-B6F6EC6C86C9}"/>
              </a:ext>
            </a:extLst>
          </p:cNvPr>
          <p:cNvSpPr txBox="1"/>
          <p:nvPr/>
        </p:nvSpPr>
        <p:spPr>
          <a:xfrm>
            <a:off x="7117699" y="6042240"/>
            <a:ext cx="1192213" cy="461665"/>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4" name="Rectangle 3">
            <a:extLst>
              <a:ext uri="{FF2B5EF4-FFF2-40B4-BE49-F238E27FC236}">
                <a16:creationId xmlns:a16="http://schemas.microsoft.com/office/drawing/2014/main" id="{C5F0E15B-3F91-42C1-A4EF-464E160DC6CD}"/>
              </a:ext>
            </a:extLst>
          </p:cNvPr>
          <p:cNvSpPr/>
          <p:nvPr/>
        </p:nvSpPr>
        <p:spPr>
          <a:xfrm>
            <a:off x="4974115" y="1850834"/>
            <a:ext cx="848299" cy="29794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22D41A-8288-43FB-9DF6-151EA3027A01}"/>
              </a:ext>
            </a:extLst>
          </p:cNvPr>
          <p:cNvSpPr/>
          <p:nvPr/>
        </p:nvSpPr>
        <p:spPr>
          <a:xfrm>
            <a:off x="5883008" y="1847178"/>
            <a:ext cx="848299" cy="297942"/>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3</a:t>
            </a:r>
          </a:p>
        </p:txBody>
      </p:sp>
      <p:graphicFrame>
        <p:nvGraphicFramePr>
          <p:cNvPr id="14" name="Table 14">
            <a:extLst>
              <a:ext uri="{FF2B5EF4-FFF2-40B4-BE49-F238E27FC236}">
                <a16:creationId xmlns:a16="http://schemas.microsoft.com/office/drawing/2014/main" id="{74D77ABE-1DAB-4375-A7CD-F7C4281535F8}"/>
              </a:ext>
            </a:extLst>
          </p:cNvPr>
          <p:cNvGraphicFramePr>
            <a:graphicFrameLocks noGrp="1"/>
          </p:cNvGraphicFramePr>
          <p:nvPr>
            <p:extLst>
              <p:ext uri="{D42A27DB-BD31-4B8C-83A1-F6EECF244321}">
                <p14:modId xmlns:p14="http://schemas.microsoft.com/office/powerpoint/2010/main" val="1515104236"/>
              </p:ext>
            </p:extLst>
          </p:nvPr>
        </p:nvGraphicFramePr>
        <p:xfrm>
          <a:off x="4943125" y="2773546"/>
          <a:ext cx="3316488" cy="304800"/>
        </p:xfrm>
        <a:graphic>
          <a:graphicData uri="http://schemas.openxmlformats.org/drawingml/2006/table">
            <a:tbl>
              <a:tblPr firstRow="1" bandRow="1">
                <a:tableStyleId>{5C22544A-7EE6-4342-B048-85BDC9FD1C3A}</a:tableStyleId>
              </a:tblPr>
              <a:tblGrid>
                <a:gridCol w="567411">
                  <a:extLst>
                    <a:ext uri="{9D8B030D-6E8A-4147-A177-3AD203B41FA5}">
                      <a16:colId xmlns:a16="http://schemas.microsoft.com/office/drawing/2014/main" val="3183785891"/>
                    </a:ext>
                  </a:extLst>
                </a:gridCol>
                <a:gridCol w="567411">
                  <a:extLst>
                    <a:ext uri="{9D8B030D-6E8A-4147-A177-3AD203B41FA5}">
                      <a16:colId xmlns:a16="http://schemas.microsoft.com/office/drawing/2014/main" val="286456491"/>
                    </a:ext>
                  </a:extLst>
                </a:gridCol>
                <a:gridCol w="567411">
                  <a:extLst>
                    <a:ext uri="{9D8B030D-6E8A-4147-A177-3AD203B41FA5}">
                      <a16:colId xmlns:a16="http://schemas.microsoft.com/office/drawing/2014/main" val="108441623"/>
                    </a:ext>
                  </a:extLst>
                </a:gridCol>
                <a:gridCol w="567411">
                  <a:extLst>
                    <a:ext uri="{9D8B030D-6E8A-4147-A177-3AD203B41FA5}">
                      <a16:colId xmlns:a16="http://schemas.microsoft.com/office/drawing/2014/main" val="3060472642"/>
                    </a:ext>
                  </a:extLst>
                </a:gridCol>
                <a:gridCol w="567411">
                  <a:extLst>
                    <a:ext uri="{9D8B030D-6E8A-4147-A177-3AD203B41FA5}">
                      <a16:colId xmlns:a16="http://schemas.microsoft.com/office/drawing/2014/main" val="4219794286"/>
                    </a:ext>
                  </a:extLst>
                </a:gridCol>
                <a:gridCol w="479433">
                  <a:extLst>
                    <a:ext uri="{9D8B030D-6E8A-4147-A177-3AD203B41FA5}">
                      <a16:colId xmlns:a16="http://schemas.microsoft.com/office/drawing/2014/main" val="846596208"/>
                    </a:ext>
                  </a:extLst>
                </a:gridCol>
              </a:tblGrid>
              <a:tr h="259091">
                <a:tc>
                  <a:txBody>
                    <a:bodyPr/>
                    <a:lstStyle/>
                    <a:p>
                      <a:pPr algn="ctr"/>
                      <a:r>
                        <a:rPr lang="en-GB" sz="1400" dirty="0"/>
                        <a:t>10</a:t>
                      </a:r>
                    </a:p>
                  </a:txBody>
                  <a:tcPr/>
                </a:tc>
                <a:tc>
                  <a:txBody>
                    <a:bodyPr/>
                    <a:lstStyle/>
                    <a:p>
                      <a:pPr algn="ctr"/>
                      <a:r>
                        <a:rPr lang="en-GB" sz="1400" dirty="0"/>
                        <a:t>20</a:t>
                      </a:r>
                    </a:p>
                  </a:txBody>
                  <a:tcPr/>
                </a:tc>
                <a:tc>
                  <a:txBody>
                    <a:bodyPr/>
                    <a:lstStyle/>
                    <a:p>
                      <a:pPr algn="ctr"/>
                      <a:r>
                        <a:rPr lang="en-GB" sz="1400" dirty="0"/>
                        <a:t>30</a:t>
                      </a:r>
                    </a:p>
                  </a:txBody>
                  <a:tcPr/>
                </a:tc>
                <a:tc>
                  <a:txBody>
                    <a:bodyPr/>
                    <a:lstStyle/>
                    <a:p>
                      <a:pPr algn="ctr"/>
                      <a:r>
                        <a:rPr lang="en-GB" sz="1400" dirty="0"/>
                        <a:t>40</a:t>
                      </a:r>
                    </a:p>
                  </a:txBody>
                  <a:tcPr/>
                </a:tc>
                <a:tc>
                  <a:txBody>
                    <a:bodyPr/>
                    <a:lstStyle/>
                    <a:p>
                      <a:pPr algn="ctr"/>
                      <a:r>
                        <a:rPr lang="en-GB" sz="1400" dirty="0"/>
                        <a:t>50</a:t>
                      </a:r>
                    </a:p>
                  </a:txBody>
                  <a:tcPr/>
                </a:tc>
                <a:tc>
                  <a:txBody>
                    <a:bodyPr/>
                    <a:lstStyle/>
                    <a:p>
                      <a:pPr algn="ctr"/>
                      <a:r>
                        <a:rPr lang="en-GB" sz="1400" dirty="0"/>
                        <a:t>60</a:t>
                      </a:r>
                    </a:p>
                  </a:txBody>
                  <a:tcPr/>
                </a:tc>
                <a:extLst>
                  <a:ext uri="{0D108BD9-81ED-4DB2-BD59-A6C34878D82A}">
                    <a16:rowId xmlns:a16="http://schemas.microsoft.com/office/drawing/2014/main" val="2235916019"/>
                  </a:ext>
                </a:extLst>
              </a:tr>
            </a:tbl>
          </a:graphicData>
        </a:graphic>
      </p:graphicFrame>
      <p:graphicFrame>
        <p:nvGraphicFramePr>
          <p:cNvPr id="17" name="Table 17">
            <a:extLst>
              <a:ext uri="{FF2B5EF4-FFF2-40B4-BE49-F238E27FC236}">
                <a16:creationId xmlns:a16="http://schemas.microsoft.com/office/drawing/2014/main" id="{7F9BDE30-C854-44E2-96AC-C19B0FC1D5FE}"/>
              </a:ext>
            </a:extLst>
          </p:cNvPr>
          <p:cNvGraphicFramePr>
            <a:graphicFrameLocks noGrp="1"/>
          </p:cNvGraphicFramePr>
          <p:nvPr>
            <p:extLst>
              <p:ext uri="{D42A27DB-BD31-4B8C-83A1-F6EECF244321}">
                <p14:modId xmlns:p14="http://schemas.microsoft.com/office/powerpoint/2010/main" val="670947616"/>
              </p:ext>
            </p:extLst>
          </p:nvPr>
        </p:nvGraphicFramePr>
        <p:xfrm>
          <a:off x="5515982" y="3087532"/>
          <a:ext cx="1670754" cy="274320"/>
        </p:xfrm>
        <a:graphic>
          <a:graphicData uri="http://schemas.openxmlformats.org/drawingml/2006/table">
            <a:tbl>
              <a:tblPr firstRow="1" bandRow="1">
                <a:tableStyleId>{93296810-A885-4BE3-A3E7-6D5BEEA58F35}</a:tableStyleId>
              </a:tblPr>
              <a:tblGrid>
                <a:gridCol w="556918">
                  <a:extLst>
                    <a:ext uri="{9D8B030D-6E8A-4147-A177-3AD203B41FA5}">
                      <a16:colId xmlns:a16="http://schemas.microsoft.com/office/drawing/2014/main" val="3392775851"/>
                    </a:ext>
                  </a:extLst>
                </a:gridCol>
                <a:gridCol w="572599">
                  <a:extLst>
                    <a:ext uri="{9D8B030D-6E8A-4147-A177-3AD203B41FA5}">
                      <a16:colId xmlns:a16="http://schemas.microsoft.com/office/drawing/2014/main" val="2647182534"/>
                    </a:ext>
                  </a:extLst>
                </a:gridCol>
                <a:gridCol w="541237">
                  <a:extLst>
                    <a:ext uri="{9D8B030D-6E8A-4147-A177-3AD203B41FA5}">
                      <a16:colId xmlns:a16="http://schemas.microsoft.com/office/drawing/2014/main" val="4228002772"/>
                    </a:ext>
                  </a:extLst>
                </a:gridCol>
              </a:tblGrid>
              <a:tr h="218677">
                <a:tc>
                  <a:txBody>
                    <a:bodyPr/>
                    <a:lstStyle/>
                    <a:p>
                      <a:pPr algn="ctr"/>
                      <a:r>
                        <a:rPr lang="en-GB" sz="1200" dirty="0"/>
                        <a:t>0</a:t>
                      </a:r>
                    </a:p>
                  </a:txBody>
                  <a:tcPr/>
                </a:tc>
                <a:tc>
                  <a:txBody>
                    <a:bodyPr/>
                    <a:lstStyle/>
                    <a:p>
                      <a:pPr algn="ctr"/>
                      <a:r>
                        <a:rPr lang="en-GB" sz="1200" dirty="0"/>
                        <a:t>1</a:t>
                      </a:r>
                    </a:p>
                  </a:txBody>
                  <a:tcPr/>
                </a:tc>
                <a:tc>
                  <a:txBody>
                    <a:bodyPr/>
                    <a:lstStyle/>
                    <a:p>
                      <a:pPr algn="ctr"/>
                      <a:r>
                        <a:rPr lang="en-GB" sz="1200" dirty="0"/>
                        <a:t>2</a:t>
                      </a:r>
                    </a:p>
                  </a:txBody>
                  <a:tcPr/>
                </a:tc>
                <a:extLst>
                  <a:ext uri="{0D108BD9-81ED-4DB2-BD59-A6C34878D82A}">
                    <a16:rowId xmlns:a16="http://schemas.microsoft.com/office/drawing/2014/main" val="26801905"/>
                  </a:ext>
                </a:extLst>
              </a:tr>
            </a:tbl>
          </a:graphicData>
        </a:graphic>
      </p:graphicFrame>
      <p:sp>
        <p:nvSpPr>
          <p:cNvPr id="22" name="Rectangle 21">
            <a:extLst>
              <a:ext uri="{FF2B5EF4-FFF2-40B4-BE49-F238E27FC236}">
                <a16:creationId xmlns:a16="http://schemas.microsoft.com/office/drawing/2014/main" id="{5A307E6F-A9E9-44D6-9411-83C6D4F195AB}"/>
              </a:ext>
            </a:extLst>
          </p:cNvPr>
          <p:cNvSpPr/>
          <p:nvPr/>
        </p:nvSpPr>
        <p:spPr>
          <a:xfrm>
            <a:off x="4943124" y="1799025"/>
            <a:ext cx="1830209" cy="428346"/>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4" name="Table 17">
            <a:extLst>
              <a:ext uri="{FF2B5EF4-FFF2-40B4-BE49-F238E27FC236}">
                <a16:creationId xmlns:a16="http://schemas.microsoft.com/office/drawing/2014/main" id="{48735606-25B2-4AAE-9874-0893D23C0CBC}"/>
              </a:ext>
            </a:extLst>
          </p:cNvPr>
          <p:cNvGraphicFramePr>
            <a:graphicFrameLocks noGrp="1"/>
          </p:cNvGraphicFramePr>
          <p:nvPr>
            <p:extLst>
              <p:ext uri="{D42A27DB-BD31-4B8C-83A1-F6EECF244321}">
                <p14:modId xmlns:p14="http://schemas.microsoft.com/office/powerpoint/2010/main" val="3309356284"/>
              </p:ext>
            </p:extLst>
          </p:nvPr>
        </p:nvGraphicFramePr>
        <p:xfrm>
          <a:off x="4951809" y="2500243"/>
          <a:ext cx="3307806" cy="274320"/>
        </p:xfrm>
        <a:graphic>
          <a:graphicData uri="http://schemas.openxmlformats.org/drawingml/2006/table">
            <a:tbl>
              <a:tblPr firstRow="1" bandRow="1">
                <a:tableStyleId>{93296810-A885-4BE3-A3E7-6D5BEEA58F35}</a:tableStyleId>
              </a:tblPr>
              <a:tblGrid>
                <a:gridCol w="551301">
                  <a:extLst>
                    <a:ext uri="{9D8B030D-6E8A-4147-A177-3AD203B41FA5}">
                      <a16:colId xmlns:a16="http://schemas.microsoft.com/office/drawing/2014/main" val="3392775851"/>
                    </a:ext>
                  </a:extLst>
                </a:gridCol>
                <a:gridCol w="575718">
                  <a:extLst>
                    <a:ext uri="{9D8B030D-6E8A-4147-A177-3AD203B41FA5}">
                      <a16:colId xmlns:a16="http://schemas.microsoft.com/office/drawing/2014/main" val="2647182534"/>
                    </a:ext>
                  </a:extLst>
                </a:gridCol>
                <a:gridCol w="553792">
                  <a:extLst>
                    <a:ext uri="{9D8B030D-6E8A-4147-A177-3AD203B41FA5}">
                      <a16:colId xmlns:a16="http://schemas.microsoft.com/office/drawing/2014/main" val="4228002772"/>
                    </a:ext>
                  </a:extLst>
                </a:gridCol>
                <a:gridCol w="579549">
                  <a:extLst>
                    <a:ext uri="{9D8B030D-6E8A-4147-A177-3AD203B41FA5}">
                      <a16:colId xmlns:a16="http://schemas.microsoft.com/office/drawing/2014/main" val="1815552883"/>
                    </a:ext>
                  </a:extLst>
                </a:gridCol>
                <a:gridCol w="579549">
                  <a:extLst>
                    <a:ext uri="{9D8B030D-6E8A-4147-A177-3AD203B41FA5}">
                      <a16:colId xmlns:a16="http://schemas.microsoft.com/office/drawing/2014/main" val="672297576"/>
                    </a:ext>
                  </a:extLst>
                </a:gridCol>
                <a:gridCol w="467897">
                  <a:extLst>
                    <a:ext uri="{9D8B030D-6E8A-4147-A177-3AD203B41FA5}">
                      <a16:colId xmlns:a16="http://schemas.microsoft.com/office/drawing/2014/main" val="3435928272"/>
                    </a:ext>
                  </a:extLst>
                </a:gridCol>
              </a:tblGrid>
              <a:tr h="218677">
                <a:tc>
                  <a:txBody>
                    <a:bodyPr/>
                    <a:lstStyle/>
                    <a:p>
                      <a:pPr algn="ctr"/>
                      <a:r>
                        <a:rPr lang="en-GB" sz="1200" dirty="0">
                          <a:solidFill>
                            <a:schemeClr val="tx1"/>
                          </a:solidFill>
                        </a:rPr>
                        <a:t>0</a:t>
                      </a:r>
                    </a:p>
                  </a:txBody>
                  <a:tcPr>
                    <a:solidFill>
                      <a:schemeClr val="accent3">
                        <a:lumMod val="20000"/>
                        <a:lumOff val="80000"/>
                      </a:schemeClr>
                    </a:solidFill>
                  </a:tcPr>
                </a:tc>
                <a:tc>
                  <a:txBody>
                    <a:bodyPr/>
                    <a:lstStyle/>
                    <a:p>
                      <a:pPr algn="ctr"/>
                      <a:r>
                        <a:rPr lang="en-GB" sz="1200" dirty="0">
                          <a:solidFill>
                            <a:schemeClr val="tx1"/>
                          </a:solidFill>
                        </a:rPr>
                        <a:t>1</a:t>
                      </a:r>
                    </a:p>
                  </a:txBody>
                  <a:tcPr>
                    <a:solidFill>
                      <a:schemeClr val="accent3">
                        <a:lumMod val="20000"/>
                        <a:lumOff val="80000"/>
                      </a:schemeClr>
                    </a:solidFill>
                  </a:tcPr>
                </a:tc>
                <a:tc>
                  <a:txBody>
                    <a:bodyPr/>
                    <a:lstStyle/>
                    <a:p>
                      <a:pPr algn="ctr"/>
                      <a:r>
                        <a:rPr lang="en-GB" sz="1200" dirty="0">
                          <a:solidFill>
                            <a:schemeClr val="tx1"/>
                          </a:solidFill>
                        </a:rPr>
                        <a:t>2</a:t>
                      </a:r>
                    </a:p>
                  </a:txBody>
                  <a:tcPr>
                    <a:solidFill>
                      <a:schemeClr val="accent3">
                        <a:lumMod val="20000"/>
                        <a:lumOff val="80000"/>
                      </a:schemeClr>
                    </a:solidFill>
                  </a:tcPr>
                </a:tc>
                <a:tc>
                  <a:txBody>
                    <a:bodyPr/>
                    <a:lstStyle/>
                    <a:p>
                      <a:pPr algn="ctr"/>
                      <a:r>
                        <a:rPr lang="en-GB" sz="1200" dirty="0">
                          <a:solidFill>
                            <a:schemeClr val="tx1"/>
                          </a:solidFill>
                        </a:rPr>
                        <a:t>3</a:t>
                      </a:r>
                    </a:p>
                  </a:txBody>
                  <a:tcPr>
                    <a:solidFill>
                      <a:schemeClr val="accent3">
                        <a:lumMod val="20000"/>
                        <a:lumOff val="80000"/>
                      </a:schemeClr>
                    </a:solidFill>
                  </a:tcPr>
                </a:tc>
                <a:tc>
                  <a:txBody>
                    <a:bodyPr/>
                    <a:lstStyle/>
                    <a:p>
                      <a:pPr algn="ctr"/>
                      <a:r>
                        <a:rPr lang="en-GB" sz="1200" dirty="0">
                          <a:solidFill>
                            <a:schemeClr val="tx1"/>
                          </a:solidFill>
                        </a:rPr>
                        <a:t>4</a:t>
                      </a:r>
                    </a:p>
                  </a:txBody>
                  <a:tcPr>
                    <a:solidFill>
                      <a:schemeClr val="accent3">
                        <a:lumMod val="20000"/>
                        <a:lumOff val="80000"/>
                      </a:schemeClr>
                    </a:solidFill>
                  </a:tcPr>
                </a:tc>
                <a:tc>
                  <a:txBody>
                    <a:bodyPr/>
                    <a:lstStyle/>
                    <a:p>
                      <a:pPr algn="ctr"/>
                      <a:r>
                        <a:rPr lang="en-GB" sz="1200" dirty="0">
                          <a:solidFill>
                            <a:schemeClr val="tx1"/>
                          </a:solidFill>
                        </a:rPr>
                        <a:t>5</a:t>
                      </a:r>
                    </a:p>
                  </a:txBody>
                  <a:tcPr>
                    <a:solidFill>
                      <a:schemeClr val="accent3">
                        <a:lumMod val="20000"/>
                        <a:lumOff val="80000"/>
                      </a:schemeClr>
                    </a:solidFill>
                  </a:tcPr>
                </a:tc>
                <a:extLst>
                  <a:ext uri="{0D108BD9-81ED-4DB2-BD59-A6C34878D82A}">
                    <a16:rowId xmlns:a16="http://schemas.microsoft.com/office/drawing/2014/main" val="26801905"/>
                  </a:ext>
                </a:extLst>
              </a:tr>
            </a:tbl>
          </a:graphicData>
        </a:graphic>
      </p:graphicFrame>
      <p:cxnSp>
        <p:nvCxnSpPr>
          <p:cNvPr id="11" name="Straight Arrow Connector 10">
            <a:extLst>
              <a:ext uri="{FF2B5EF4-FFF2-40B4-BE49-F238E27FC236}">
                <a16:creationId xmlns:a16="http://schemas.microsoft.com/office/drawing/2014/main" id="{7CCF0E70-EC43-4B49-A79B-7E3EA31A1BF9}"/>
              </a:ext>
            </a:extLst>
          </p:cNvPr>
          <p:cNvCxnSpPr>
            <a:cxnSpLocks/>
          </p:cNvCxnSpPr>
          <p:nvPr/>
        </p:nvCxnSpPr>
        <p:spPr>
          <a:xfrm>
            <a:off x="5398264" y="1996149"/>
            <a:ext cx="383055" cy="459401"/>
          </a:xfrm>
          <a:prstGeom prst="straightConnector1">
            <a:avLst/>
          </a:prstGeom>
          <a:ln w="57150">
            <a:solidFill>
              <a:srgbClr val="7F007D"/>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2" descr="Rust Programming language Logo Machine learning Haskell, crab, animals ...">
            <a:extLst>
              <a:ext uri="{FF2B5EF4-FFF2-40B4-BE49-F238E27FC236}">
                <a16:creationId xmlns:a16="http://schemas.microsoft.com/office/drawing/2014/main" id="{209A0511-EC8A-7B65-4D14-B48648183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8798" y="4468544"/>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18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C6EAB-A4D9-4406-95A4-59BB319E7677}"/>
              </a:ext>
            </a:extLst>
          </p:cNvPr>
          <p:cNvSpPr>
            <a:spLocks noGrp="1"/>
          </p:cNvSpPr>
          <p:nvPr>
            <p:ph type="body" sz="quarter" idx="10"/>
          </p:nvPr>
        </p:nvSpPr>
        <p:spPr/>
        <p:txBody>
          <a:bodyPr/>
          <a:lstStyle/>
          <a:p>
            <a:r>
              <a:rPr lang="en-GB" sz="3200" cap="none" dirty="0"/>
              <a:t>Array Initialisation (don't assume…)</a:t>
            </a:r>
          </a:p>
        </p:txBody>
      </p:sp>
      <p:sp>
        <p:nvSpPr>
          <p:cNvPr id="3" name="Text Placeholder 2">
            <a:extLst>
              <a:ext uri="{FF2B5EF4-FFF2-40B4-BE49-F238E27FC236}">
                <a16:creationId xmlns:a16="http://schemas.microsoft.com/office/drawing/2014/main" id="{D4E3E96B-308D-6A5B-0372-7F06C9C20D6E}"/>
              </a:ext>
            </a:extLst>
          </p:cNvPr>
          <p:cNvSpPr>
            <a:spLocks noGrp="1"/>
          </p:cNvSpPr>
          <p:nvPr>
            <p:ph type="body" sz="quarter" idx="15"/>
          </p:nvPr>
        </p:nvSpPr>
        <p:spPr>
          <a:xfrm>
            <a:off x="4624219" y="376207"/>
            <a:ext cx="7313199" cy="6095845"/>
          </a:xfrm>
        </p:spPr>
        <p:txBody>
          <a:bodyPr/>
          <a:lstStyle/>
          <a:p>
            <a:r>
              <a:rPr lang="en-GB" b="1" dirty="0"/>
              <a:t>C arrays can be accessed </a:t>
            </a:r>
            <a:r>
              <a:rPr lang="en-GB" b="1" u="sng" dirty="0"/>
              <a:t>before</a:t>
            </a:r>
            <a:r>
              <a:rPr lang="en-GB" b="1" dirty="0"/>
              <a:t> they are initialised.</a:t>
            </a:r>
          </a:p>
          <a:p>
            <a:endParaRPr lang="en-GB" dirty="0"/>
          </a:p>
          <a:p>
            <a:r>
              <a:rPr lang="en-GB" dirty="0"/>
              <a:t>Rust is more pragmatic; they </a:t>
            </a:r>
            <a:r>
              <a:rPr lang="en-GB" b="1" dirty="0"/>
              <a:t>must</a:t>
            </a:r>
            <a:r>
              <a:rPr lang="en-GB" dirty="0"/>
              <a:t> be initialised first…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resolution is fairly simple…</a:t>
            </a:r>
          </a:p>
          <a:p>
            <a:endParaRPr lang="en-GB" dirty="0"/>
          </a:p>
          <a:p>
            <a:endParaRPr lang="en-GB" dirty="0"/>
          </a:p>
          <a:p>
            <a:endParaRPr lang="en-GB" dirty="0"/>
          </a:p>
          <a:p>
            <a:endParaRPr lang="en-GB" dirty="0"/>
          </a:p>
          <a:p>
            <a:endParaRPr lang="en-GB" dirty="0"/>
          </a:p>
          <a:p>
            <a:endParaRPr lang="en-GB" dirty="0"/>
          </a:p>
        </p:txBody>
      </p:sp>
      <p:sp>
        <p:nvSpPr>
          <p:cNvPr id="4" name="TextBox 3">
            <a:extLst>
              <a:ext uri="{FF2B5EF4-FFF2-40B4-BE49-F238E27FC236}">
                <a16:creationId xmlns:a16="http://schemas.microsoft.com/office/drawing/2014/main" id="{32826AC8-4972-56C0-D2F6-3D69C4B3B7ED}"/>
              </a:ext>
            </a:extLst>
          </p:cNvPr>
          <p:cNvSpPr txBox="1"/>
          <p:nvPr/>
        </p:nvSpPr>
        <p:spPr>
          <a:xfrm>
            <a:off x="4624217" y="1598941"/>
            <a:ext cx="6676143" cy="1436494"/>
          </a:xfrm>
          <a:prstGeom prst="rect">
            <a:avLst/>
          </a:prstGeom>
          <a:solidFill>
            <a:schemeClr val="tx1">
              <a:lumMod val="10000"/>
              <a:lumOff val="90000"/>
            </a:schemeClr>
          </a:solidFill>
        </p:spPr>
        <p:txBody>
          <a:bodyPr vert="horz" wrap="square" lIns="0" tIns="0" rIns="0" bIns="0" rtlCol="0" anchor="t" anchorCtr="0">
            <a:noAutofit/>
          </a:bodyPr>
          <a:lstStyle/>
          <a:p>
            <a:r>
              <a:rPr lang="en-US" sz="1600" b="1" dirty="0" err="1">
                <a:solidFill>
                  <a:srgbClr val="00007F"/>
                </a:solidFill>
                <a:effectLst/>
                <a:latin typeface="Consolas" panose="020B0609020204030204" pitchFamily="49" charset="0"/>
              </a:rPr>
              <a:t>fn</a:t>
            </a:r>
            <a:r>
              <a:rPr lang="en-US" sz="1600" dirty="0">
                <a:solidFill>
                  <a:srgbClr val="808080"/>
                </a:solidFill>
                <a:effectLst/>
                <a:latin typeface="Consolas" panose="020B0609020204030204" pitchFamily="49" charset="0"/>
              </a:rPr>
              <a:t> </a:t>
            </a:r>
            <a:r>
              <a:rPr lang="en-US" sz="1600" dirty="0">
                <a:solidFill>
                  <a:srgbClr val="000000"/>
                </a:solidFill>
                <a:effectLst/>
                <a:latin typeface="Consolas" panose="020B0609020204030204" pitchFamily="49" charset="0"/>
              </a:rPr>
              <a:t>main</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p>
          <a:p>
            <a:r>
              <a:rPr lang="en-US" sz="1600" b="1" dirty="0">
                <a:solidFill>
                  <a:srgbClr val="00007F"/>
                </a:solidFill>
                <a:effectLst/>
                <a:latin typeface="Consolas" panose="020B0609020204030204" pitchFamily="49" charset="0"/>
              </a:rPr>
              <a:t>    let</a:t>
            </a:r>
            <a:r>
              <a:rPr lang="en-US" sz="1600" dirty="0">
                <a:solidFill>
                  <a:srgbClr val="808080"/>
                </a:solidFill>
                <a:effectLst/>
                <a:latin typeface="Consolas" panose="020B0609020204030204" pitchFamily="49" charset="0"/>
              </a:rPr>
              <a:t> </a:t>
            </a:r>
            <a:r>
              <a:rPr lang="en-US" sz="1600" b="1" dirty="0">
                <a:solidFill>
                  <a:srgbClr val="00007F"/>
                </a:solidFill>
                <a:latin typeface="Consolas" panose="020B0609020204030204" pitchFamily="49" charset="0"/>
              </a:rPr>
              <a:t>mut</a:t>
            </a:r>
            <a:r>
              <a:rPr lang="en-US" sz="1600" dirty="0">
                <a:solidFill>
                  <a:srgbClr val="80808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b="1" dirty="0">
                <a:solidFill>
                  <a:srgbClr val="00007F"/>
                </a:solidFill>
                <a:effectLst/>
                <a:latin typeface="Consolas" panose="020B0609020204030204" pitchFamily="49" charset="0"/>
              </a:rPr>
              <a:t>i32</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dirty="0">
                <a:solidFill>
                  <a:srgbClr val="007F7F"/>
                </a:solidFill>
                <a:effectLst/>
                <a:latin typeface="Consolas" panose="020B0609020204030204" pitchFamily="49" charset="0"/>
              </a:rPr>
              <a:t>5</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p>
          <a:p>
            <a:r>
              <a:rPr lang="en-US" sz="1600" dirty="0">
                <a:solidFill>
                  <a:srgbClr val="808080"/>
                </a:solidFill>
                <a:latin typeface="Consolas" panose="020B0609020204030204" pitchFamily="49" charset="0"/>
              </a:rPr>
              <a:t>    </a:t>
            </a:r>
            <a:r>
              <a:rPr lang="en-US" sz="1600" dirty="0" err="1">
                <a:solidFill>
                  <a:srgbClr val="000000"/>
                </a:solidFill>
                <a:effectLst/>
                <a:highlight>
                  <a:srgbClr val="FFFF00"/>
                </a:highlight>
                <a:latin typeface="Consolas" panose="020B0609020204030204" pitchFamily="49" charset="0"/>
              </a:rPr>
              <a:t>my_data</a:t>
            </a:r>
            <a:r>
              <a:rPr lang="en-US" sz="1600" b="1" dirty="0">
                <a:solidFill>
                  <a:srgbClr val="000000"/>
                </a:solidFill>
                <a:effectLst/>
                <a:highlight>
                  <a:srgbClr val="FFFF00"/>
                </a:highlight>
                <a:latin typeface="Consolas" panose="020B0609020204030204" pitchFamily="49" charset="0"/>
              </a:rPr>
              <a:t>[</a:t>
            </a:r>
            <a:r>
              <a:rPr lang="en-US" sz="1600" dirty="0">
                <a:solidFill>
                  <a:srgbClr val="007F7F"/>
                </a:solidFill>
                <a:effectLst/>
                <a:highlight>
                  <a:srgbClr val="FFFF00"/>
                </a:highlight>
                <a:latin typeface="Consolas" panose="020B0609020204030204" pitchFamily="49" charset="0"/>
              </a:rPr>
              <a:t>0</a:t>
            </a:r>
            <a:r>
              <a:rPr lang="en-US" sz="1600" b="1" dirty="0">
                <a:solidFill>
                  <a:srgbClr val="000000"/>
                </a:solidFill>
                <a:effectLst/>
                <a:highlight>
                  <a:srgbClr val="FFFF00"/>
                </a:highlight>
                <a:latin typeface="Consolas" panose="020B0609020204030204" pitchFamily="49" charset="0"/>
              </a:rPr>
              <a:t>]</a:t>
            </a:r>
            <a:r>
              <a:rPr lang="en-US" sz="1600" dirty="0">
                <a:solidFill>
                  <a:srgbClr val="808080"/>
                </a:solidFill>
                <a:effectLst/>
                <a:highlight>
                  <a:srgbClr val="FFFF00"/>
                </a:highlight>
                <a:latin typeface="Consolas" panose="020B0609020204030204" pitchFamily="49" charset="0"/>
              </a:rPr>
              <a:t> </a:t>
            </a:r>
            <a:r>
              <a:rPr lang="en-US" sz="1600" b="1" dirty="0">
                <a:solidFill>
                  <a:srgbClr val="000000"/>
                </a:solidFill>
                <a:effectLst/>
                <a:highlight>
                  <a:srgbClr val="FFFF00"/>
                </a:highlight>
                <a:latin typeface="Consolas" panose="020B0609020204030204" pitchFamily="49" charset="0"/>
              </a:rPr>
              <a:t>=</a:t>
            </a:r>
            <a:r>
              <a:rPr lang="en-US" sz="1600" dirty="0">
                <a:solidFill>
                  <a:srgbClr val="808080"/>
                </a:solidFill>
                <a:effectLst/>
                <a:highlight>
                  <a:srgbClr val="FFFF00"/>
                </a:highlight>
                <a:latin typeface="Consolas" panose="020B0609020204030204" pitchFamily="49" charset="0"/>
              </a:rPr>
              <a:t> </a:t>
            </a:r>
            <a:r>
              <a:rPr lang="en-US" sz="1600" dirty="0">
                <a:solidFill>
                  <a:srgbClr val="007F7F"/>
                </a:solidFill>
                <a:effectLst/>
                <a:highlight>
                  <a:srgbClr val="FFFF00"/>
                </a:highlight>
                <a:latin typeface="Consolas" panose="020B0609020204030204" pitchFamily="49" charset="0"/>
              </a:rPr>
              <a:t>10</a:t>
            </a:r>
            <a:r>
              <a:rPr lang="en-US" sz="1600" b="1" dirty="0">
                <a:solidFill>
                  <a:srgbClr val="000000"/>
                </a:solidFill>
                <a:effectLst/>
                <a:highlight>
                  <a:srgbClr val="FFFF00"/>
                </a:highlight>
                <a:latin typeface="Consolas" panose="020B0609020204030204" pitchFamily="49" charset="0"/>
              </a:rPr>
              <a:t>;</a:t>
            </a:r>
            <a:r>
              <a:rPr lang="en-US" sz="1600" dirty="0">
                <a:solidFill>
                  <a:srgbClr val="808080"/>
                </a:solidFill>
                <a:effectLst/>
                <a:highlight>
                  <a:srgbClr val="FFFF00"/>
                </a:highlight>
                <a:latin typeface="Consolas" panose="020B0609020204030204" pitchFamily="49" charset="0"/>
              </a:rPr>
              <a:t> </a:t>
            </a:r>
          </a:p>
          <a:p>
            <a:r>
              <a:rPr lang="en-US" sz="1600" dirty="0">
                <a:solidFill>
                  <a:srgbClr val="808080"/>
                </a:solidFill>
                <a:latin typeface="Consolas" panose="020B0609020204030204" pitchFamily="49" charset="0"/>
              </a:rPr>
              <a:t>    </a:t>
            </a:r>
            <a:r>
              <a:rPr lang="en-US" sz="1600" dirty="0" err="1">
                <a:solidFill>
                  <a:srgbClr val="00B050"/>
                </a:solidFill>
                <a:effectLst/>
                <a:latin typeface="Consolas" panose="020B0609020204030204" pitchFamily="49" charset="0"/>
              </a:rPr>
              <a:t>println</a:t>
            </a:r>
            <a:r>
              <a:rPr lang="en-US" sz="1600" dirty="0">
                <a:solidFill>
                  <a:srgbClr val="00B050"/>
                </a:solidFill>
                <a:effectLst/>
                <a:latin typeface="Consolas" panose="020B0609020204030204" pitchFamily="49" charset="0"/>
              </a:rPr>
              <a:t>!</a:t>
            </a:r>
            <a:r>
              <a:rPr lang="en-US" sz="1600" b="1" dirty="0">
                <a:solidFill>
                  <a:srgbClr val="000000"/>
                </a:solidFill>
                <a:effectLst/>
                <a:latin typeface="Consolas" panose="020B0609020204030204" pitchFamily="49" charset="0"/>
              </a:rPr>
              <a:t>(</a:t>
            </a:r>
            <a:r>
              <a:rPr lang="en-US" sz="1600" dirty="0">
                <a:solidFill>
                  <a:srgbClr val="7F007F"/>
                </a:solidFill>
                <a:effectLst/>
                <a:latin typeface="Consolas" panose="020B0609020204030204" pitchFamily="49" charset="0"/>
              </a:rPr>
              <a:t>"Data in 1st element is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latin typeface="Consolas" panose="020B0609020204030204" pitchFamily="49" charset="0"/>
              </a:rPr>
              <a:t>[</a:t>
            </a:r>
            <a:r>
              <a:rPr lang="en-US" sz="1600" dirty="0">
                <a:solidFill>
                  <a:srgbClr val="007F7F"/>
                </a:solidFill>
                <a:effectLst/>
                <a:latin typeface="Consolas" panose="020B0609020204030204" pitchFamily="49" charset="0"/>
              </a:rPr>
              <a:t>0</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p>
          <a:p>
            <a:r>
              <a:rPr lang="en-US" sz="1600" b="1" dirty="0">
                <a:solidFill>
                  <a:srgbClr val="000000"/>
                </a:solidFill>
                <a:effectLst/>
                <a:latin typeface="Consolas" panose="020B0609020204030204" pitchFamily="49" charset="0"/>
              </a:rPr>
              <a:t>}</a:t>
            </a:r>
            <a:endParaRPr lang="en-US" sz="1200" dirty="0">
              <a:effectLst/>
              <a:latin typeface="Consolas" panose="020B0609020204030204" pitchFamily="49" charset="0"/>
            </a:endParaRPr>
          </a:p>
        </p:txBody>
      </p:sp>
      <p:sp>
        <p:nvSpPr>
          <p:cNvPr id="8" name="TextBox 7">
            <a:extLst>
              <a:ext uri="{FF2B5EF4-FFF2-40B4-BE49-F238E27FC236}">
                <a16:creationId xmlns:a16="http://schemas.microsoft.com/office/drawing/2014/main" id="{70420233-64A4-963E-2648-DCB2FC94984D}"/>
              </a:ext>
            </a:extLst>
          </p:cNvPr>
          <p:cNvSpPr txBox="1"/>
          <p:nvPr/>
        </p:nvSpPr>
        <p:spPr>
          <a:xfrm>
            <a:off x="4624218" y="3224819"/>
            <a:ext cx="6676143" cy="2246769"/>
          </a:xfrm>
          <a:prstGeom prst="rect">
            <a:avLst/>
          </a:prstGeom>
          <a:solidFill>
            <a:srgbClr val="000000"/>
          </a:solidFill>
        </p:spPr>
        <p:txBody>
          <a:bodyPr wrap="square">
            <a:spAutoFit/>
          </a:bodyPr>
          <a:lstStyle/>
          <a:p>
            <a:r>
              <a:rPr lang="en-US" sz="1400" b="1" dirty="0">
                <a:solidFill>
                  <a:schemeClr val="bg1"/>
                </a:solidFill>
                <a:latin typeface="Consolas" panose="020B0609020204030204" pitchFamily="49" charset="0"/>
              </a:rPr>
              <a:t>C:\Users\QA\rust&gt;rustc arraynotinit.rs</a:t>
            </a:r>
          </a:p>
          <a:p>
            <a:r>
              <a:rPr lang="en-US" sz="1400" b="1" dirty="0">
                <a:solidFill>
                  <a:srgbClr val="FF0000"/>
                </a:solidFill>
                <a:latin typeface="Consolas" panose="020B0609020204030204" pitchFamily="49" charset="0"/>
              </a:rPr>
              <a:t>error[E0381]</a:t>
            </a:r>
            <a:r>
              <a:rPr lang="en-US" sz="1400" b="1" dirty="0">
                <a:solidFill>
                  <a:schemeClr val="bg1"/>
                </a:solidFill>
                <a:latin typeface="Consolas" panose="020B0609020204030204" pitchFamily="49" charset="0"/>
              </a:rPr>
              <a:t>: use of possibly-uninitialized variable: `</a:t>
            </a:r>
            <a:r>
              <a:rPr lang="en-US" sz="1400" b="1" dirty="0" err="1">
                <a:solidFill>
                  <a:schemeClr val="bg1"/>
                </a:solidFill>
                <a:latin typeface="Consolas" panose="020B0609020204030204" pitchFamily="49" charset="0"/>
              </a:rPr>
              <a:t>my_data</a:t>
            </a:r>
            <a:r>
              <a:rPr lang="en-US" sz="1400" b="1" dirty="0">
                <a:solidFill>
                  <a:schemeClr val="bg1"/>
                </a:solidFill>
                <a:latin typeface="Consolas" panose="020B0609020204030204" pitchFamily="49" charset="0"/>
              </a:rPr>
              <a:t>`</a:t>
            </a:r>
          </a:p>
          <a:p>
            <a:r>
              <a:rPr lang="en-US" sz="1400" b="1" dirty="0">
                <a:solidFill>
                  <a:schemeClr val="bg1"/>
                </a:solidFill>
                <a:latin typeface="Consolas" panose="020B0609020204030204" pitchFamily="49" charset="0"/>
              </a:rPr>
              <a:t> --&gt; arraynotinit.rs:5:2</a:t>
            </a:r>
          </a:p>
          <a:p>
            <a:r>
              <a:rPr lang="en-US" sz="1400" b="1" dirty="0">
                <a:solidFill>
                  <a:srgbClr val="00B0F0"/>
                </a:solidFill>
                <a:latin typeface="Consolas" panose="020B0609020204030204" pitchFamily="49" charset="0"/>
              </a:rPr>
              <a:t>  |</a:t>
            </a:r>
          </a:p>
          <a:p>
            <a:r>
              <a:rPr lang="en-US" sz="1400" b="1" dirty="0">
                <a:solidFill>
                  <a:srgbClr val="00B0F0"/>
                </a:solidFill>
                <a:latin typeface="Consolas" panose="020B0609020204030204" pitchFamily="49" charset="0"/>
              </a:rPr>
              <a:t>5 |</a:t>
            </a:r>
            <a:r>
              <a:rPr lang="en-US" sz="1400" b="1" dirty="0">
                <a:solidFill>
                  <a:schemeClr val="bg1"/>
                </a:solidFill>
                <a:latin typeface="Consolas" panose="020B0609020204030204" pitchFamily="49" charset="0"/>
              </a:rPr>
              <a:t>     </a:t>
            </a:r>
            <a:r>
              <a:rPr lang="en-US" sz="1400" b="1" dirty="0" err="1">
                <a:solidFill>
                  <a:schemeClr val="bg1"/>
                </a:solidFill>
                <a:latin typeface="Consolas" panose="020B0609020204030204" pitchFamily="49" charset="0"/>
              </a:rPr>
              <a:t>my_data</a:t>
            </a:r>
            <a:r>
              <a:rPr lang="en-US" sz="1400" b="1" dirty="0">
                <a:solidFill>
                  <a:schemeClr val="bg1"/>
                </a:solidFill>
                <a:latin typeface="Consolas" panose="020B0609020204030204" pitchFamily="49" charset="0"/>
              </a:rPr>
              <a:t>[0] = 10;</a:t>
            </a:r>
          </a:p>
          <a:p>
            <a:r>
              <a:rPr lang="en-US" sz="1400" b="1" dirty="0">
                <a:solidFill>
                  <a:schemeClr val="bg1"/>
                </a:solidFill>
                <a:latin typeface="Consolas" panose="020B0609020204030204" pitchFamily="49" charset="0"/>
              </a:rPr>
              <a:t>  </a:t>
            </a:r>
            <a:r>
              <a:rPr lang="en-US" sz="1400" b="1" dirty="0">
                <a:solidFill>
                  <a:srgbClr val="00B0F0"/>
                </a:solidFill>
                <a:latin typeface="Consolas" panose="020B0609020204030204" pitchFamily="49" charset="0"/>
              </a:rPr>
              <a:t>| </a:t>
            </a:r>
            <a:r>
              <a:rPr lang="en-US" sz="1400" b="1" dirty="0">
                <a:solidFill>
                  <a:schemeClr val="bg1"/>
                </a:solidFill>
                <a:latin typeface="Consolas" panose="020B0609020204030204" pitchFamily="49" charset="0"/>
              </a:rPr>
              <a:t>    </a:t>
            </a:r>
            <a:r>
              <a:rPr lang="en-US" sz="1400" b="1" dirty="0">
                <a:solidFill>
                  <a:srgbClr val="FF0000"/>
                </a:solidFill>
                <a:latin typeface="Consolas" panose="020B0609020204030204" pitchFamily="49" charset="0"/>
              </a:rPr>
              <a:t>^^^^^^^^^^ use of possibly-uninitialized `</a:t>
            </a:r>
            <a:r>
              <a:rPr lang="en-US" sz="1400" b="1" dirty="0" err="1">
                <a:solidFill>
                  <a:srgbClr val="FF0000"/>
                </a:solidFill>
                <a:latin typeface="Consolas" panose="020B0609020204030204" pitchFamily="49" charset="0"/>
              </a:rPr>
              <a:t>my_data</a:t>
            </a:r>
            <a:r>
              <a:rPr lang="en-US" sz="1400" b="1" dirty="0">
                <a:solidFill>
                  <a:srgbClr val="FF0000"/>
                </a:solidFill>
                <a:latin typeface="Consolas" panose="020B0609020204030204" pitchFamily="49" charset="0"/>
              </a:rPr>
              <a:t>`</a:t>
            </a:r>
          </a:p>
          <a:p>
            <a:endParaRPr lang="en-US" sz="1400" b="1" dirty="0">
              <a:solidFill>
                <a:schemeClr val="bg1"/>
              </a:solidFill>
              <a:latin typeface="Consolas" panose="020B0609020204030204" pitchFamily="49" charset="0"/>
            </a:endParaRPr>
          </a:p>
          <a:p>
            <a:r>
              <a:rPr lang="en-US" sz="1400" b="1" dirty="0">
                <a:solidFill>
                  <a:srgbClr val="FF0000"/>
                </a:solidFill>
                <a:latin typeface="Consolas" panose="020B0609020204030204" pitchFamily="49" charset="0"/>
              </a:rPr>
              <a:t>error</a:t>
            </a:r>
            <a:r>
              <a:rPr lang="en-US" sz="1400" b="1" dirty="0">
                <a:solidFill>
                  <a:schemeClr val="bg1"/>
                </a:solidFill>
                <a:latin typeface="Consolas" panose="020B0609020204030204" pitchFamily="49" charset="0"/>
              </a:rPr>
              <a:t>: aborting due to previous error</a:t>
            </a:r>
          </a:p>
          <a:p>
            <a:r>
              <a:rPr lang="en-US" sz="1400" b="1" dirty="0">
                <a:solidFill>
                  <a:schemeClr val="bg1"/>
                </a:solidFill>
                <a:latin typeface="Consolas" panose="020B0609020204030204" pitchFamily="49" charset="0"/>
              </a:rPr>
              <a:t>For more information about this error, try `</a:t>
            </a:r>
            <a:r>
              <a:rPr lang="en-US" sz="1400" b="1" dirty="0" err="1">
                <a:solidFill>
                  <a:schemeClr val="bg1"/>
                </a:solidFill>
                <a:latin typeface="Consolas" panose="020B0609020204030204" pitchFamily="49" charset="0"/>
              </a:rPr>
              <a:t>rustc</a:t>
            </a:r>
            <a:r>
              <a:rPr lang="en-US" sz="1400" b="1" dirty="0">
                <a:solidFill>
                  <a:schemeClr val="bg1"/>
                </a:solidFill>
                <a:latin typeface="Consolas" panose="020B0609020204030204" pitchFamily="49" charset="0"/>
              </a:rPr>
              <a:t> --explain E0381`.</a:t>
            </a:r>
            <a:endParaRPr lang="en-GB" sz="1400" b="1" dirty="0">
              <a:solidFill>
                <a:schemeClr val="bg1"/>
              </a:solidFill>
              <a:latin typeface="Consolas" panose="020B0609020204030204" pitchFamily="49" charset="0"/>
            </a:endParaRPr>
          </a:p>
        </p:txBody>
      </p:sp>
      <p:pic>
        <p:nvPicPr>
          <p:cNvPr id="10" name="Graphic 9" descr="Angel face with solid fill with solid fill">
            <a:extLst>
              <a:ext uri="{FF2B5EF4-FFF2-40B4-BE49-F238E27FC236}">
                <a16:creationId xmlns:a16="http://schemas.microsoft.com/office/drawing/2014/main" id="{3CA64B8F-E4FF-BE25-50D3-228ECB4380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41872" y="2066486"/>
            <a:ext cx="457200" cy="457200"/>
          </a:xfrm>
          <a:prstGeom prst="rect">
            <a:avLst/>
          </a:prstGeom>
        </p:spPr>
      </p:pic>
      <p:pic>
        <p:nvPicPr>
          <p:cNvPr id="6" name="Picture 2" descr="Rust Programming language Logo Machine learning Haskell, crab, animals ...">
            <a:extLst>
              <a:ext uri="{FF2B5EF4-FFF2-40B4-BE49-F238E27FC236}">
                <a16:creationId xmlns:a16="http://schemas.microsoft.com/office/drawing/2014/main" id="{68E76A4F-0494-3606-FB67-A447FB7E83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3791" y="1598941"/>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9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6C6EAB-A4D9-4406-95A4-59BB319E7677}"/>
              </a:ext>
            </a:extLst>
          </p:cNvPr>
          <p:cNvSpPr>
            <a:spLocks noGrp="1"/>
          </p:cNvSpPr>
          <p:nvPr>
            <p:ph type="body" sz="quarter" idx="10"/>
          </p:nvPr>
        </p:nvSpPr>
        <p:spPr/>
        <p:txBody>
          <a:bodyPr/>
          <a:lstStyle/>
          <a:p>
            <a:r>
              <a:rPr lang="en-GB" sz="3200" cap="none" dirty="0"/>
              <a:t>Array Initialisation</a:t>
            </a:r>
          </a:p>
        </p:txBody>
      </p:sp>
      <p:sp>
        <p:nvSpPr>
          <p:cNvPr id="3" name="Text Placeholder 2">
            <a:extLst>
              <a:ext uri="{FF2B5EF4-FFF2-40B4-BE49-F238E27FC236}">
                <a16:creationId xmlns:a16="http://schemas.microsoft.com/office/drawing/2014/main" id="{D4E3E96B-308D-6A5B-0372-7F06C9C20D6E}"/>
              </a:ext>
            </a:extLst>
          </p:cNvPr>
          <p:cNvSpPr>
            <a:spLocks noGrp="1"/>
          </p:cNvSpPr>
          <p:nvPr>
            <p:ph type="body" sz="quarter" idx="15"/>
          </p:nvPr>
        </p:nvSpPr>
        <p:spPr>
          <a:xfrm>
            <a:off x="4765183" y="376207"/>
            <a:ext cx="7133891" cy="6095845"/>
          </a:xfrm>
        </p:spPr>
        <p:txBody>
          <a:bodyPr/>
          <a:lstStyle/>
          <a:p>
            <a:r>
              <a:rPr lang="en-GB" dirty="0"/>
              <a:t>…but there are </a:t>
            </a:r>
            <a:r>
              <a:rPr lang="en-GB" b="1" dirty="0"/>
              <a:t>shortcuts</a:t>
            </a:r>
            <a:r>
              <a:rPr lang="en-GB" dirty="0"/>
              <a:t> to doing so…</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b="1" dirty="0"/>
              <a:t>We </a:t>
            </a:r>
            <a:r>
              <a:rPr lang="en-GB" b="1" i="1" dirty="0"/>
              <a:t>could</a:t>
            </a:r>
            <a:r>
              <a:rPr lang="en-GB" b="1" dirty="0"/>
              <a:t> have used:   </a:t>
            </a:r>
          </a:p>
          <a:p>
            <a:endParaRPr lang="en-US" sz="1600" b="1" dirty="0">
              <a:solidFill>
                <a:srgbClr val="00007F"/>
              </a:solidFill>
              <a:effectLst/>
              <a:latin typeface="Courier New" panose="02070309020205020404" pitchFamily="49" charset="0"/>
            </a:endParaRPr>
          </a:p>
          <a:p>
            <a:r>
              <a:rPr lang="en-US" sz="1600" b="1" dirty="0">
                <a:solidFill>
                  <a:srgbClr val="00007F"/>
                </a:solidFill>
                <a:effectLst/>
                <a:latin typeface="Consolas" panose="020B0609020204030204" pitchFamily="49" charset="0"/>
              </a:rPr>
              <a:t>let</a:t>
            </a:r>
            <a:r>
              <a:rPr lang="en-US" sz="1600" dirty="0">
                <a:solidFill>
                  <a:srgbClr val="808080"/>
                </a:solidFill>
                <a:effectLst/>
                <a:latin typeface="Consolas" panose="020B0609020204030204" pitchFamily="49" charset="0"/>
              </a:rPr>
              <a:t> </a:t>
            </a:r>
            <a:r>
              <a:rPr lang="en-US" sz="1600" b="1" dirty="0">
                <a:solidFill>
                  <a:srgbClr val="00007F"/>
                </a:solidFill>
                <a:effectLst/>
                <a:latin typeface="Consolas" panose="020B0609020204030204" pitchFamily="49" charset="0"/>
              </a:rPr>
              <a:t>mut</a:t>
            </a:r>
            <a:r>
              <a:rPr lang="en-US" sz="1600" dirty="0">
                <a:solidFill>
                  <a:srgbClr val="80808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b="1" dirty="0">
                <a:solidFill>
                  <a:srgbClr val="00007F"/>
                </a:solidFill>
                <a:effectLst/>
                <a:latin typeface="Consolas" panose="020B0609020204030204" pitchFamily="49" charset="0"/>
              </a:rPr>
              <a:t>i32</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dirty="0">
                <a:solidFill>
                  <a:srgbClr val="007F7F"/>
                </a:solidFill>
                <a:effectLst/>
                <a:latin typeface="Consolas" panose="020B0609020204030204" pitchFamily="49" charset="0"/>
              </a:rPr>
              <a:t>5</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highlight>
                  <a:srgbClr val="FFFF00"/>
                </a:highlight>
                <a:latin typeface="Consolas" panose="020B0609020204030204" pitchFamily="49" charset="0"/>
              </a:rPr>
              <a:t>[-</a:t>
            </a:r>
            <a:r>
              <a:rPr lang="en-US" sz="1600" dirty="0">
                <a:solidFill>
                  <a:srgbClr val="007F7F"/>
                </a:solidFill>
                <a:effectLst/>
                <a:highlight>
                  <a:srgbClr val="FFFF00"/>
                </a:highlight>
                <a:latin typeface="Consolas" panose="020B0609020204030204" pitchFamily="49" charset="0"/>
              </a:rPr>
              <a:t>99</a:t>
            </a:r>
            <a:r>
              <a:rPr lang="en-US" sz="1600" dirty="0">
                <a:solidFill>
                  <a:srgbClr val="000000"/>
                </a:solidFill>
                <a:effectLst/>
                <a:highlight>
                  <a:srgbClr val="FFFF00"/>
                </a:highlight>
                <a:latin typeface="Consolas" panose="020B0609020204030204" pitchFamily="49" charset="0"/>
              </a:rPr>
              <a:t>,</a:t>
            </a:r>
            <a:r>
              <a:rPr lang="en-US" sz="1600" b="1" dirty="0">
                <a:solidFill>
                  <a:srgbClr val="000000"/>
                </a:solidFill>
                <a:effectLst/>
                <a:highlight>
                  <a:srgbClr val="FFFF00"/>
                </a:highlight>
                <a:latin typeface="Consolas" panose="020B0609020204030204" pitchFamily="49" charset="0"/>
              </a:rPr>
              <a:t>-</a:t>
            </a:r>
            <a:r>
              <a:rPr lang="en-US" sz="1600" dirty="0">
                <a:solidFill>
                  <a:srgbClr val="007F7F"/>
                </a:solidFill>
                <a:effectLst/>
                <a:highlight>
                  <a:srgbClr val="FFFF00"/>
                </a:highlight>
                <a:latin typeface="Consolas" panose="020B0609020204030204" pitchFamily="49" charset="0"/>
              </a:rPr>
              <a:t>99</a:t>
            </a:r>
            <a:r>
              <a:rPr lang="en-US" sz="1600" dirty="0">
                <a:solidFill>
                  <a:srgbClr val="000000"/>
                </a:solidFill>
                <a:effectLst/>
                <a:highlight>
                  <a:srgbClr val="FFFF00"/>
                </a:highlight>
                <a:latin typeface="Consolas" panose="020B0609020204030204" pitchFamily="49" charset="0"/>
              </a:rPr>
              <a:t>,</a:t>
            </a:r>
            <a:r>
              <a:rPr lang="en-US" sz="1600" b="1" dirty="0">
                <a:solidFill>
                  <a:srgbClr val="000000"/>
                </a:solidFill>
                <a:effectLst/>
                <a:highlight>
                  <a:srgbClr val="FFFF00"/>
                </a:highlight>
                <a:latin typeface="Consolas" panose="020B0609020204030204" pitchFamily="49" charset="0"/>
              </a:rPr>
              <a:t>-</a:t>
            </a:r>
            <a:r>
              <a:rPr lang="en-US" sz="1600" dirty="0">
                <a:solidFill>
                  <a:srgbClr val="007F7F"/>
                </a:solidFill>
                <a:effectLst/>
                <a:highlight>
                  <a:srgbClr val="FFFF00"/>
                </a:highlight>
                <a:latin typeface="Consolas" panose="020B0609020204030204" pitchFamily="49" charset="0"/>
              </a:rPr>
              <a:t>99</a:t>
            </a:r>
            <a:r>
              <a:rPr lang="en-US" sz="1600" dirty="0">
                <a:solidFill>
                  <a:srgbClr val="000000"/>
                </a:solidFill>
                <a:effectLst/>
                <a:highlight>
                  <a:srgbClr val="FFFF00"/>
                </a:highlight>
                <a:latin typeface="Consolas" panose="020B0609020204030204" pitchFamily="49" charset="0"/>
              </a:rPr>
              <a:t>,</a:t>
            </a:r>
            <a:r>
              <a:rPr lang="en-US" sz="1600" b="1" dirty="0">
                <a:solidFill>
                  <a:srgbClr val="000000"/>
                </a:solidFill>
                <a:effectLst/>
                <a:highlight>
                  <a:srgbClr val="FFFF00"/>
                </a:highlight>
                <a:latin typeface="Consolas" panose="020B0609020204030204" pitchFamily="49" charset="0"/>
              </a:rPr>
              <a:t>-</a:t>
            </a:r>
            <a:r>
              <a:rPr lang="en-US" sz="1600" dirty="0">
                <a:solidFill>
                  <a:srgbClr val="007F7F"/>
                </a:solidFill>
                <a:effectLst/>
                <a:highlight>
                  <a:srgbClr val="FFFF00"/>
                </a:highlight>
                <a:latin typeface="Consolas" panose="020B0609020204030204" pitchFamily="49" charset="0"/>
              </a:rPr>
              <a:t>99</a:t>
            </a:r>
            <a:r>
              <a:rPr lang="en-US" sz="1600" dirty="0">
                <a:solidFill>
                  <a:srgbClr val="000000"/>
                </a:solidFill>
                <a:effectLst/>
                <a:highlight>
                  <a:srgbClr val="FFFF00"/>
                </a:highlight>
                <a:latin typeface="Consolas" panose="020B0609020204030204" pitchFamily="49" charset="0"/>
              </a:rPr>
              <a:t>,</a:t>
            </a:r>
            <a:r>
              <a:rPr lang="en-US" sz="1600" b="1" dirty="0">
                <a:solidFill>
                  <a:srgbClr val="000000"/>
                </a:solidFill>
                <a:effectLst/>
                <a:highlight>
                  <a:srgbClr val="FFFF00"/>
                </a:highlight>
                <a:latin typeface="Consolas" panose="020B0609020204030204" pitchFamily="49" charset="0"/>
              </a:rPr>
              <a:t>-</a:t>
            </a:r>
            <a:r>
              <a:rPr lang="en-US" sz="1600" dirty="0">
                <a:solidFill>
                  <a:srgbClr val="007F7F"/>
                </a:solidFill>
                <a:effectLst/>
                <a:highlight>
                  <a:srgbClr val="FFFF00"/>
                </a:highlight>
                <a:latin typeface="Consolas" panose="020B0609020204030204" pitchFamily="49" charset="0"/>
              </a:rPr>
              <a:t>99</a:t>
            </a:r>
            <a:r>
              <a:rPr lang="en-US" sz="1600" b="1" dirty="0">
                <a:solidFill>
                  <a:srgbClr val="000000"/>
                </a:solidFill>
                <a:effectLst/>
                <a:highlight>
                  <a:srgbClr val="FFFF00"/>
                </a:highlight>
                <a:latin typeface="Consolas" panose="020B0609020204030204" pitchFamily="49" charset="0"/>
              </a:rPr>
              <a:t>]</a:t>
            </a:r>
            <a:r>
              <a:rPr lang="en-US" sz="1600" b="1" dirty="0">
                <a:solidFill>
                  <a:srgbClr val="000000"/>
                </a:solidFill>
                <a:effectLst/>
                <a:latin typeface="Consolas" panose="020B0609020204030204" pitchFamily="49" charset="0"/>
              </a:rPr>
              <a:t>;</a:t>
            </a:r>
          </a:p>
          <a:p>
            <a:endParaRPr lang="en-GB" dirty="0"/>
          </a:p>
          <a:p>
            <a:r>
              <a:rPr lang="en-GB" dirty="0"/>
              <a:t>But Rust's nice concise notation allows us to say: </a:t>
            </a:r>
            <a:r>
              <a:rPr lang="en-GB" dirty="0">
                <a:highlight>
                  <a:srgbClr val="20D3FF"/>
                </a:highlight>
              </a:rPr>
              <a:t>what</a:t>
            </a:r>
            <a:r>
              <a:rPr lang="en-GB" dirty="0"/>
              <a:t>; </a:t>
            </a:r>
            <a:r>
              <a:rPr lang="en-GB" dirty="0" err="1">
                <a:highlight>
                  <a:srgbClr val="00EDB5"/>
                </a:highlight>
              </a:rPr>
              <a:t>howmany</a:t>
            </a:r>
            <a:endParaRPr lang="en-GB" dirty="0">
              <a:highlight>
                <a:srgbClr val="00EDB5"/>
              </a:highlight>
            </a:endParaRPr>
          </a:p>
          <a:p>
            <a:endParaRPr lang="en-GB" dirty="0"/>
          </a:p>
          <a:p>
            <a:r>
              <a:rPr lang="en-US" sz="1600" b="1" dirty="0">
                <a:solidFill>
                  <a:srgbClr val="00007F"/>
                </a:solidFill>
                <a:effectLst/>
                <a:latin typeface="Consolas" panose="020B0609020204030204" pitchFamily="49" charset="0"/>
              </a:rPr>
              <a:t>let</a:t>
            </a:r>
            <a:r>
              <a:rPr lang="en-US" sz="1600" dirty="0">
                <a:solidFill>
                  <a:srgbClr val="808080"/>
                </a:solidFill>
                <a:effectLst/>
                <a:latin typeface="Consolas" panose="020B0609020204030204" pitchFamily="49" charset="0"/>
              </a:rPr>
              <a:t> </a:t>
            </a:r>
            <a:r>
              <a:rPr lang="en-US" sz="1600" b="1" dirty="0">
                <a:solidFill>
                  <a:srgbClr val="00007F"/>
                </a:solidFill>
                <a:effectLst/>
                <a:latin typeface="Consolas" panose="020B0609020204030204" pitchFamily="49" charset="0"/>
              </a:rPr>
              <a:t>mut</a:t>
            </a:r>
            <a:r>
              <a:rPr lang="en-US" sz="1600" dirty="0">
                <a:solidFill>
                  <a:srgbClr val="80808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b="1" dirty="0">
                <a:solidFill>
                  <a:srgbClr val="00007F"/>
                </a:solidFill>
                <a:effectLst/>
                <a:highlight>
                  <a:srgbClr val="20D3FF"/>
                </a:highlight>
                <a:latin typeface="Consolas" panose="020B0609020204030204" pitchFamily="49" charset="0"/>
              </a:rPr>
              <a:t>i32</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highlight>
                  <a:srgbClr val="00EDB5"/>
                </a:highlight>
                <a:latin typeface="Consolas" panose="020B0609020204030204" pitchFamily="49" charset="0"/>
              </a:rPr>
              <a:t>5</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b="1" dirty="0">
                <a:solidFill>
                  <a:srgbClr val="000000"/>
                </a:solidFill>
                <a:effectLst/>
                <a:highlight>
                  <a:srgbClr val="20D3FF"/>
                </a:highlight>
                <a:latin typeface="Consolas" panose="020B0609020204030204" pitchFamily="49" charset="0"/>
              </a:rPr>
              <a:t>-99</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highlight>
                  <a:srgbClr val="00EDB5"/>
                </a:highlight>
                <a:latin typeface="Consolas" panose="020B0609020204030204" pitchFamily="49" charset="0"/>
              </a:rPr>
              <a:t>5</a:t>
            </a:r>
            <a:r>
              <a:rPr lang="en-US" sz="1600" b="1" dirty="0">
                <a:solidFill>
                  <a:srgbClr val="000000"/>
                </a:solidFill>
                <a:effectLst/>
                <a:latin typeface="Consolas" panose="020B0609020204030204" pitchFamily="49" charset="0"/>
              </a:rPr>
              <a:t>];</a:t>
            </a:r>
            <a:endParaRPr lang="en-GB" dirty="0">
              <a:latin typeface="Consolas" panose="020B0609020204030204" pitchFamily="49" charset="0"/>
            </a:endParaRPr>
          </a:p>
          <a:p>
            <a:endParaRPr lang="en-US" sz="1600" b="1" dirty="0">
              <a:solidFill>
                <a:srgbClr val="00007F"/>
              </a:solidFill>
              <a:effectLst/>
              <a:latin typeface="Courier New" panose="02070309020205020404" pitchFamily="49" charset="0"/>
            </a:endParaRPr>
          </a:p>
          <a:p>
            <a:endParaRPr lang="en-US" sz="1600" b="1" dirty="0">
              <a:solidFill>
                <a:srgbClr val="00007F"/>
              </a:solidFill>
              <a:effectLst/>
              <a:latin typeface="Courier New" panose="02070309020205020404" pitchFamily="49" charset="0"/>
            </a:endParaRPr>
          </a:p>
          <a:p>
            <a:endParaRPr lang="en-GB" dirty="0"/>
          </a:p>
          <a:p>
            <a:endParaRPr lang="en-GB" dirty="0"/>
          </a:p>
        </p:txBody>
      </p:sp>
      <p:sp>
        <p:nvSpPr>
          <p:cNvPr id="4" name="TextBox 3">
            <a:extLst>
              <a:ext uri="{FF2B5EF4-FFF2-40B4-BE49-F238E27FC236}">
                <a16:creationId xmlns:a16="http://schemas.microsoft.com/office/drawing/2014/main" id="{32826AC8-4972-56C0-D2F6-3D69C4B3B7ED}"/>
              </a:ext>
            </a:extLst>
          </p:cNvPr>
          <p:cNvSpPr txBox="1"/>
          <p:nvPr/>
        </p:nvSpPr>
        <p:spPr>
          <a:xfrm>
            <a:off x="4765182" y="957343"/>
            <a:ext cx="6692521" cy="1583976"/>
          </a:xfrm>
          <a:prstGeom prst="rect">
            <a:avLst/>
          </a:prstGeom>
          <a:solidFill>
            <a:schemeClr val="tx1">
              <a:lumMod val="10000"/>
              <a:lumOff val="90000"/>
            </a:schemeClr>
          </a:solidFill>
        </p:spPr>
        <p:txBody>
          <a:bodyPr vert="horz" wrap="square" lIns="0" tIns="0" rIns="0" bIns="0" rtlCol="0" anchor="t" anchorCtr="0">
            <a:noAutofit/>
          </a:bodyPr>
          <a:lstStyle/>
          <a:p>
            <a:r>
              <a:rPr lang="en-US" sz="1600" b="1" dirty="0" err="1">
                <a:solidFill>
                  <a:srgbClr val="00007F"/>
                </a:solidFill>
                <a:effectLst/>
                <a:latin typeface="Consolas" panose="020B0609020204030204" pitchFamily="49" charset="0"/>
              </a:rPr>
              <a:t>fn</a:t>
            </a:r>
            <a:r>
              <a:rPr lang="en-US" sz="1600" dirty="0">
                <a:solidFill>
                  <a:srgbClr val="808080"/>
                </a:solidFill>
                <a:effectLst/>
                <a:latin typeface="Consolas" panose="020B0609020204030204" pitchFamily="49" charset="0"/>
              </a:rPr>
              <a:t> </a:t>
            </a:r>
            <a:r>
              <a:rPr lang="en-US" sz="1600" dirty="0">
                <a:solidFill>
                  <a:srgbClr val="000000"/>
                </a:solidFill>
                <a:effectLst/>
                <a:latin typeface="Consolas" panose="020B0609020204030204" pitchFamily="49" charset="0"/>
              </a:rPr>
              <a:t>main</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p>
          <a:p>
            <a:r>
              <a:rPr lang="en-US" sz="1600" b="1" dirty="0">
                <a:solidFill>
                  <a:srgbClr val="808080"/>
                </a:solidFill>
                <a:latin typeface="Consolas" panose="020B0609020204030204" pitchFamily="49" charset="0"/>
              </a:rPr>
              <a:t>    </a:t>
            </a:r>
            <a:r>
              <a:rPr lang="en-US" sz="1600" b="1" dirty="0">
                <a:solidFill>
                  <a:srgbClr val="00007F"/>
                </a:solidFill>
                <a:effectLst/>
                <a:latin typeface="Consolas" panose="020B0609020204030204" pitchFamily="49" charset="0"/>
              </a:rPr>
              <a:t>let</a:t>
            </a:r>
            <a:r>
              <a:rPr lang="en-US" sz="1600" dirty="0">
                <a:solidFill>
                  <a:srgbClr val="808080"/>
                </a:solidFill>
                <a:effectLst/>
                <a:latin typeface="Consolas" panose="020B0609020204030204" pitchFamily="49" charset="0"/>
              </a:rPr>
              <a:t> </a:t>
            </a:r>
            <a:r>
              <a:rPr lang="en-US" sz="1600" b="1" dirty="0">
                <a:solidFill>
                  <a:srgbClr val="00007F"/>
                </a:solidFill>
                <a:effectLst/>
                <a:latin typeface="Consolas" panose="020B0609020204030204" pitchFamily="49" charset="0"/>
              </a:rPr>
              <a:t>mut</a:t>
            </a:r>
            <a:r>
              <a:rPr lang="en-US" sz="1600" dirty="0">
                <a:solidFill>
                  <a:srgbClr val="80808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b="1" dirty="0">
                <a:solidFill>
                  <a:srgbClr val="00007F"/>
                </a:solidFill>
                <a:effectLst/>
                <a:latin typeface="Consolas" panose="020B0609020204030204" pitchFamily="49" charset="0"/>
              </a:rPr>
              <a:t>i32</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dirty="0">
                <a:solidFill>
                  <a:srgbClr val="007F7F"/>
                </a:solidFill>
                <a:effectLst/>
                <a:latin typeface="Consolas" panose="020B0609020204030204" pitchFamily="49" charset="0"/>
              </a:rPr>
              <a:t>5</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highlight>
                  <a:srgbClr val="FFFF00"/>
                </a:highlight>
                <a:latin typeface="Consolas" panose="020B0609020204030204" pitchFamily="49" charset="0"/>
              </a:rPr>
              <a:t>[-</a:t>
            </a:r>
            <a:r>
              <a:rPr lang="en-US" sz="1600" dirty="0">
                <a:solidFill>
                  <a:srgbClr val="007F7F"/>
                </a:solidFill>
                <a:effectLst/>
                <a:highlight>
                  <a:srgbClr val="FFFF00"/>
                </a:highlight>
                <a:latin typeface="Consolas" panose="020B0609020204030204" pitchFamily="49" charset="0"/>
              </a:rPr>
              <a:t>99</a:t>
            </a:r>
            <a:r>
              <a:rPr lang="en-US" sz="1600" b="1" dirty="0">
                <a:solidFill>
                  <a:srgbClr val="000000"/>
                </a:solidFill>
                <a:effectLst/>
                <a:highlight>
                  <a:srgbClr val="FFFF00"/>
                </a:highlight>
                <a:latin typeface="Consolas" panose="020B0609020204030204" pitchFamily="49" charset="0"/>
              </a:rPr>
              <a:t>;</a:t>
            </a:r>
            <a:r>
              <a:rPr lang="en-US" sz="1600" dirty="0">
                <a:solidFill>
                  <a:srgbClr val="808080"/>
                </a:solidFill>
                <a:effectLst/>
                <a:highlight>
                  <a:srgbClr val="FFFF00"/>
                </a:highlight>
                <a:latin typeface="Consolas" panose="020B0609020204030204" pitchFamily="49" charset="0"/>
              </a:rPr>
              <a:t> </a:t>
            </a:r>
            <a:r>
              <a:rPr lang="en-US" sz="1600" dirty="0">
                <a:solidFill>
                  <a:srgbClr val="007F7F"/>
                </a:solidFill>
                <a:effectLst/>
                <a:highlight>
                  <a:srgbClr val="FFFF00"/>
                </a:highlight>
                <a:latin typeface="Consolas" panose="020B0609020204030204" pitchFamily="49" charset="0"/>
              </a:rPr>
              <a:t>5</a:t>
            </a:r>
            <a:r>
              <a:rPr lang="en-US" sz="1600" b="1" dirty="0">
                <a:solidFill>
                  <a:srgbClr val="000000"/>
                </a:solidFill>
                <a:effectLst/>
                <a:highlight>
                  <a:srgbClr val="FFFF00"/>
                </a:highlight>
                <a:latin typeface="Consolas" panose="020B0609020204030204" pitchFamily="49" charset="0"/>
              </a:rPr>
              <a:t>]</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p>
          <a:p>
            <a:r>
              <a:rPr lang="en-US" sz="1600" dirty="0">
                <a:solidFill>
                  <a:srgbClr val="808080"/>
                </a:solidFill>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latin typeface="Consolas" panose="020B0609020204030204" pitchFamily="49" charset="0"/>
              </a:rPr>
              <a:t>[</a:t>
            </a:r>
            <a:r>
              <a:rPr lang="en-US" sz="1600" dirty="0">
                <a:solidFill>
                  <a:srgbClr val="007F7F"/>
                </a:solidFill>
                <a:effectLst/>
                <a:latin typeface="Consolas" panose="020B0609020204030204" pitchFamily="49" charset="0"/>
              </a:rPr>
              <a:t>0</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dirty="0">
                <a:solidFill>
                  <a:srgbClr val="007F7F"/>
                </a:solidFill>
                <a:effectLst/>
                <a:latin typeface="Consolas" panose="020B0609020204030204" pitchFamily="49" charset="0"/>
              </a:rPr>
              <a:t>10</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p>
          <a:p>
            <a:r>
              <a:rPr lang="en-US" sz="1600" dirty="0">
                <a:solidFill>
                  <a:srgbClr val="808080"/>
                </a:solidFill>
                <a:latin typeface="Consolas" panose="020B0609020204030204" pitchFamily="49" charset="0"/>
              </a:rPr>
              <a:t>    </a:t>
            </a:r>
            <a:r>
              <a:rPr lang="en-US" sz="1600" dirty="0" err="1">
                <a:solidFill>
                  <a:srgbClr val="00B050"/>
                </a:solidFill>
                <a:effectLst/>
                <a:latin typeface="Consolas" panose="020B0609020204030204" pitchFamily="49" charset="0"/>
              </a:rPr>
              <a:t>println</a:t>
            </a:r>
            <a:r>
              <a:rPr lang="en-US" sz="1600" dirty="0">
                <a:solidFill>
                  <a:srgbClr val="00B050"/>
                </a:solidFill>
                <a:effectLst/>
                <a:latin typeface="Consolas" panose="020B0609020204030204" pitchFamily="49" charset="0"/>
              </a:rPr>
              <a:t>!</a:t>
            </a:r>
            <a:r>
              <a:rPr lang="en-US" sz="1600" b="1" dirty="0">
                <a:solidFill>
                  <a:srgbClr val="000000"/>
                </a:solidFill>
                <a:effectLst/>
                <a:latin typeface="Consolas" panose="020B0609020204030204" pitchFamily="49" charset="0"/>
              </a:rPr>
              <a:t>(</a:t>
            </a:r>
            <a:r>
              <a:rPr lang="en-US" sz="1600" dirty="0">
                <a:solidFill>
                  <a:srgbClr val="7F007F"/>
                </a:solidFill>
                <a:effectLst/>
                <a:latin typeface="Consolas" panose="020B0609020204030204" pitchFamily="49" charset="0"/>
              </a:rPr>
              <a:t>"Data in 1st element is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latin typeface="Consolas" panose="020B0609020204030204" pitchFamily="49" charset="0"/>
              </a:rPr>
              <a:t>[</a:t>
            </a:r>
            <a:r>
              <a:rPr lang="en-US" sz="1600" dirty="0">
                <a:solidFill>
                  <a:srgbClr val="007F7F"/>
                </a:solidFill>
                <a:effectLst/>
                <a:latin typeface="Consolas" panose="020B0609020204030204" pitchFamily="49" charset="0"/>
              </a:rPr>
              <a:t>0</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p>
          <a:p>
            <a:r>
              <a:rPr lang="en-US" sz="1600" dirty="0">
                <a:solidFill>
                  <a:srgbClr val="808080"/>
                </a:solidFill>
                <a:latin typeface="Consolas" panose="020B0609020204030204" pitchFamily="49" charset="0"/>
              </a:rPr>
              <a:t>    </a:t>
            </a:r>
            <a:r>
              <a:rPr lang="en-US" sz="1600" dirty="0" err="1">
                <a:solidFill>
                  <a:srgbClr val="00B050"/>
                </a:solidFill>
                <a:effectLst/>
                <a:latin typeface="Consolas" panose="020B0609020204030204" pitchFamily="49" charset="0"/>
              </a:rPr>
              <a:t>println</a:t>
            </a:r>
            <a:r>
              <a:rPr lang="en-US" sz="1600" dirty="0">
                <a:solidFill>
                  <a:srgbClr val="00B050"/>
                </a:solidFill>
                <a:effectLst/>
                <a:latin typeface="Consolas" panose="020B0609020204030204" pitchFamily="49" charset="0"/>
              </a:rPr>
              <a:t>!</a:t>
            </a:r>
            <a:r>
              <a:rPr lang="en-US" sz="1600" b="1" dirty="0">
                <a:solidFill>
                  <a:srgbClr val="000000"/>
                </a:solidFill>
                <a:effectLst/>
                <a:latin typeface="Consolas" panose="020B0609020204030204" pitchFamily="49" charset="0"/>
              </a:rPr>
              <a:t>(</a:t>
            </a:r>
            <a:r>
              <a:rPr lang="en-US" sz="1600" dirty="0">
                <a:solidFill>
                  <a:srgbClr val="7F007F"/>
                </a:solidFill>
                <a:effectLst/>
                <a:latin typeface="Consolas" panose="020B0609020204030204" pitchFamily="49" charset="0"/>
              </a:rPr>
              <a:t>"Data in 2nd element is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latin typeface="Consolas" panose="020B0609020204030204" pitchFamily="49" charset="0"/>
              </a:rPr>
              <a:t>[</a:t>
            </a:r>
            <a:r>
              <a:rPr lang="en-US" sz="1600" dirty="0">
                <a:solidFill>
                  <a:srgbClr val="007F7F"/>
                </a:solidFill>
                <a:effectLst/>
                <a:latin typeface="Consolas" panose="020B0609020204030204" pitchFamily="49" charset="0"/>
              </a:rPr>
              <a:t>1</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p>
          <a:p>
            <a:r>
              <a:rPr lang="en-US" sz="1600" dirty="0">
                <a:solidFill>
                  <a:srgbClr val="808080"/>
                </a:solidFill>
                <a:latin typeface="Consolas" panose="020B0609020204030204" pitchFamily="49" charset="0"/>
              </a:rPr>
              <a:t>   </a:t>
            </a:r>
            <a:r>
              <a:rPr lang="en-US" sz="1600" dirty="0">
                <a:solidFill>
                  <a:srgbClr val="808080"/>
                </a:solidFill>
                <a:effectLst/>
                <a:latin typeface="Consolas" panose="020B0609020204030204" pitchFamily="49" charset="0"/>
              </a:rPr>
              <a:t> </a:t>
            </a:r>
            <a:r>
              <a:rPr lang="en-US" sz="1600" dirty="0" err="1">
                <a:solidFill>
                  <a:srgbClr val="00B050"/>
                </a:solidFill>
                <a:effectLst/>
                <a:latin typeface="Consolas" panose="020B0609020204030204" pitchFamily="49" charset="0"/>
              </a:rPr>
              <a:t>println</a:t>
            </a:r>
            <a:r>
              <a:rPr lang="en-US" sz="1600" dirty="0">
                <a:solidFill>
                  <a:srgbClr val="00B050"/>
                </a:solidFill>
                <a:effectLst/>
                <a:latin typeface="Consolas" panose="020B0609020204030204" pitchFamily="49" charset="0"/>
              </a:rPr>
              <a:t>!</a:t>
            </a:r>
            <a:r>
              <a:rPr lang="en-US" sz="1600" b="1" dirty="0">
                <a:solidFill>
                  <a:srgbClr val="000000"/>
                </a:solidFill>
                <a:effectLst/>
                <a:latin typeface="Consolas" panose="020B0609020204030204" pitchFamily="49" charset="0"/>
              </a:rPr>
              <a:t>(</a:t>
            </a:r>
            <a:r>
              <a:rPr lang="en-US" sz="1600" dirty="0">
                <a:solidFill>
                  <a:srgbClr val="7F007F"/>
                </a:solidFill>
                <a:effectLst/>
                <a:latin typeface="Consolas" panose="020B0609020204030204" pitchFamily="49" charset="0"/>
              </a:rPr>
              <a:t>"Data in 5th element is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latin typeface="Consolas" panose="020B0609020204030204" pitchFamily="49" charset="0"/>
              </a:rPr>
              <a:t>[</a:t>
            </a:r>
            <a:r>
              <a:rPr lang="en-US" sz="1600" dirty="0">
                <a:solidFill>
                  <a:srgbClr val="007F7F"/>
                </a:solidFill>
                <a:effectLst/>
                <a:latin typeface="Consolas" panose="020B0609020204030204" pitchFamily="49" charset="0"/>
              </a:rPr>
              <a:t>4</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p>
          <a:p>
            <a:r>
              <a:rPr lang="en-US" sz="1600" b="1" dirty="0">
                <a:solidFill>
                  <a:srgbClr val="000000"/>
                </a:solidFill>
                <a:effectLst/>
                <a:latin typeface="Consolas" panose="020B0609020204030204" pitchFamily="49" charset="0"/>
              </a:rPr>
              <a:t>}</a:t>
            </a:r>
            <a:endParaRPr lang="en-US" sz="1400" dirty="0">
              <a:effectLst/>
              <a:latin typeface="Consolas" panose="020B0609020204030204" pitchFamily="49" charset="0"/>
            </a:endParaRPr>
          </a:p>
        </p:txBody>
      </p:sp>
      <p:sp>
        <p:nvSpPr>
          <p:cNvPr id="6" name="TextBox 5">
            <a:extLst>
              <a:ext uri="{FF2B5EF4-FFF2-40B4-BE49-F238E27FC236}">
                <a16:creationId xmlns:a16="http://schemas.microsoft.com/office/drawing/2014/main" id="{20634B34-AFB1-047B-F6BC-171EB4C54747}"/>
              </a:ext>
            </a:extLst>
          </p:cNvPr>
          <p:cNvSpPr txBox="1"/>
          <p:nvPr/>
        </p:nvSpPr>
        <p:spPr>
          <a:xfrm>
            <a:off x="8394611" y="2568456"/>
            <a:ext cx="3063093" cy="646331"/>
          </a:xfrm>
          <a:prstGeom prst="rect">
            <a:avLst/>
          </a:prstGeom>
          <a:solidFill>
            <a:srgbClr val="000000"/>
          </a:solidFill>
        </p:spPr>
        <p:txBody>
          <a:bodyPr wrap="square">
            <a:spAutoFit/>
          </a:bodyPr>
          <a:lstStyle/>
          <a:p>
            <a:r>
              <a:rPr lang="en-US" sz="1200" b="1" dirty="0">
                <a:solidFill>
                  <a:schemeClr val="bg1"/>
                </a:solidFill>
                <a:latin typeface="Consolas" panose="020B0609020204030204" pitchFamily="49" charset="0"/>
              </a:rPr>
              <a:t>Data in 1st element is 10</a:t>
            </a:r>
          </a:p>
          <a:p>
            <a:r>
              <a:rPr lang="en-US" sz="1200" b="1" dirty="0">
                <a:solidFill>
                  <a:schemeClr val="bg1"/>
                </a:solidFill>
                <a:latin typeface="Consolas" panose="020B0609020204030204" pitchFamily="49" charset="0"/>
              </a:rPr>
              <a:t>Data in 2nd element is -99</a:t>
            </a:r>
          </a:p>
          <a:p>
            <a:r>
              <a:rPr lang="en-US" sz="1200" b="1" dirty="0">
                <a:solidFill>
                  <a:schemeClr val="bg1"/>
                </a:solidFill>
                <a:latin typeface="Consolas" panose="020B0609020204030204" pitchFamily="49" charset="0"/>
              </a:rPr>
              <a:t>Data in 5th element is -99</a:t>
            </a:r>
            <a:endParaRPr lang="en-GB" sz="1200" b="1"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F64513CE-181B-08FC-2C52-92F8DBE5CF0C}"/>
              </a:ext>
            </a:extLst>
          </p:cNvPr>
          <p:cNvSpPr txBox="1"/>
          <p:nvPr/>
        </p:nvSpPr>
        <p:spPr>
          <a:xfrm>
            <a:off x="7120637" y="2568456"/>
            <a:ext cx="1192213" cy="461665"/>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77531FBC-40E3-43FE-AC97-890D81C22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4617" y="957343"/>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823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0D868F-AE83-D0C1-8275-20A451AC8F30}"/>
              </a:ext>
            </a:extLst>
          </p:cNvPr>
          <p:cNvSpPr>
            <a:spLocks noGrp="1"/>
          </p:cNvSpPr>
          <p:nvPr>
            <p:ph type="body" sz="quarter" idx="10"/>
          </p:nvPr>
        </p:nvSpPr>
        <p:spPr/>
        <p:txBody>
          <a:bodyPr/>
          <a:lstStyle/>
          <a:p>
            <a:r>
              <a:rPr lang="en-GB" sz="4400" cap="none" dirty="0"/>
              <a:t>Array of String Literals</a:t>
            </a:r>
          </a:p>
        </p:txBody>
      </p:sp>
      <p:sp>
        <p:nvSpPr>
          <p:cNvPr id="3" name="Text Placeholder 2">
            <a:extLst>
              <a:ext uri="{FF2B5EF4-FFF2-40B4-BE49-F238E27FC236}">
                <a16:creationId xmlns:a16="http://schemas.microsoft.com/office/drawing/2014/main" id="{3D46BEB8-52AA-9E06-70DE-ABB32C8910D4}"/>
              </a:ext>
            </a:extLst>
          </p:cNvPr>
          <p:cNvSpPr>
            <a:spLocks noGrp="1"/>
          </p:cNvSpPr>
          <p:nvPr>
            <p:ph type="body" sz="quarter" idx="15"/>
          </p:nvPr>
        </p:nvSpPr>
        <p:spPr>
          <a:xfrm>
            <a:off x="4573999" y="447459"/>
            <a:ext cx="7111319" cy="4094163"/>
          </a:xfrm>
        </p:spPr>
        <p:txBody>
          <a:bodyPr/>
          <a:lstStyle/>
          <a:p>
            <a:r>
              <a:rPr lang="en-GB" b="1" dirty="0"/>
              <a:t>C technically doesn't have a string type; it uses a null-character terminated array of characters (ASCII-Z strings). </a:t>
            </a:r>
          </a:p>
          <a:p>
            <a:r>
              <a:rPr lang="en-GB" dirty="0"/>
              <a:t>An array of C strings is therefore a 2D array of characters and can be accessed that way…</a:t>
            </a:r>
          </a:p>
          <a:p>
            <a:endParaRPr lang="en-GB" dirty="0"/>
          </a:p>
          <a:p>
            <a:endParaRPr lang="en-GB" dirty="0"/>
          </a:p>
          <a:p>
            <a:endParaRPr lang="en-GB" dirty="0"/>
          </a:p>
          <a:p>
            <a:endParaRPr lang="en-GB" dirty="0"/>
          </a:p>
          <a:p>
            <a:endParaRPr lang="en-GB" dirty="0"/>
          </a:p>
          <a:p>
            <a:endParaRPr lang="en-GB" dirty="0"/>
          </a:p>
          <a:p>
            <a:r>
              <a:rPr lang="en-GB" b="1" dirty="0"/>
              <a:t>In Rust, It </a:t>
            </a:r>
            <a:r>
              <a:rPr lang="en-GB" b="1" u="sng" dirty="0"/>
              <a:t>is</a:t>
            </a:r>
            <a:r>
              <a:rPr lang="en-GB" b="1" dirty="0"/>
              <a:t> possible to create an array of string literals</a:t>
            </a:r>
          </a:p>
          <a:p>
            <a:r>
              <a:rPr lang="en-GB" dirty="0"/>
              <a:t>But accessing individual characters is more challenging….</a:t>
            </a:r>
          </a:p>
        </p:txBody>
      </p:sp>
      <p:sp>
        <p:nvSpPr>
          <p:cNvPr id="4" name="TextBox 3">
            <a:extLst>
              <a:ext uri="{FF2B5EF4-FFF2-40B4-BE49-F238E27FC236}">
                <a16:creationId xmlns:a16="http://schemas.microsoft.com/office/drawing/2014/main" id="{641ACD96-D4DF-C16A-8FDB-E6EF6C5F1359}"/>
              </a:ext>
            </a:extLst>
          </p:cNvPr>
          <p:cNvSpPr txBox="1"/>
          <p:nvPr/>
        </p:nvSpPr>
        <p:spPr>
          <a:xfrm>
            <a:off x="4570284" y="1662643"/>
            <a:ext cx="6422552" cy="1156224"/>
          </a:xfrm>
          <a:prstGeom prst="rect">
            <a:avLst/>
          </a:prstGeom>
          <a:solidFill>
            <a:schemeClr val="accent6">
              <a:lumMod val="20000"/>
              <a:lumOff val="80000"/>
            </a:schemeClr>
          </a:solidFill>
        </p:spPr>
        <p:txBody>
          <a:bodyPr vert="horz" wrap="square" lIns="0" tIns="0" rIns="0" bIns="0" rtlCol="0" anchor="t" anchorCtr="0">
            <a:normAutofit/>
          </a:bodyPr>
          <a:lstStyle/>
          <a:p>
            <a:pPr algn="l"/>
            <a:endParaRPr lang="en-GB" sz="1600" dirty="0">
              <a:latin typeface="Consolas" panose="020B0609020204030204" pitchFamily="49" charset="0"/>
            </a:endParaRPr>
          </a:p>
          <a:p>
            <a:pPr algn="l"/>
            <a:r>
              <a:rPr lang="en-US" sz="1600" dirty="0">
                <a:latin typeface="Consolas" panose="020B0609020204030204" pitchFamily="49" charset="0"/>
              </a:rPr>
              <a:t>  </a:t>
            </a:r>
            <a:r>
              <a:rPr lang="en-US" sz="1600" dirty="0">
                <a:solidFill>
                  <a:srgbClr val="0070C0"/>
                </a:solidFill>
                <a:latin typeface="Consolas" panose="020B0609020204030204" pitchFamily="49" charset="0"/>
              </a:rPr>
              <a:t>char</a:t>
            </a:r>
            <a:r>
              <a:rPr lang="en-US" sz="1600" dirty="0">
                <a:latin typeface="Consolas" panose="020B0609020204030204" pitchFamily="49" charset="0"/>
              </a:rPr>
              <a:t> cats</a:t>
            </a:r>
            <a:r>
              <a:rPr lang="en-US" sz="1600" dirty="0">
                <a:solidFill>
                  <a:srgbClr val="FF0000"/>
                </a:solidFill>
                <a:latin typeface="Consolas" panose="020B0609020204030204" pitchFamily="49" charset="0"/>
              </a:rPr>
              <a:t>[</a:t>
            </a:r>
            <a:r>
              <a:rPr lang="en-US" sz="1600" dirty="0">
                <a:solidFill>
                  <a:schemeClr val="accent3">
                    <a:lumMod val="60000"/>
                    <a:lumOff val="40000"/>
                  </a:schemeClr>
                </a:solidFill>
                <a:latin typeface="Consolas" panose="020B0609020204030204" pitchFamily="49" charset="0"/>
              </a:rPr>
              <a:t>4</a:t>
            </a:r>
            <a:r>
              <a:rPr lang="en-US" sz="1600" dirty="0">
                <a:solidFill>
                  <a:srgbClr val="FF0000"/>
                </a:solidFill>
                <a:latin typeface="Consolas" panose="020B0609020204030204" pitchFamily="49" charset="0"/>
              </a:rPr>
              <a:t>][</a:t>
            </a:r>
            <a:r>
              <a:rPr lang="en-US" sz="1600" dirty="0">
                <a:solidFill>
                  <a:schemeClr val="accent3">
                    <a:lumMod val="60000"/>
                    <a:lumOff val="40000"/>
                  </a:schemeClr>
                </a:solidFill>
                <a:latin typeface="Consolas" panose="020B0609020204030204" pitchFamily="49" charset="0"/>
              </a:rPr>
              <a:t>10</a:t>
            </a:r>
            <a:r>
              <a:rPr lang="en-US" sz="1600" dirty="0">
                <a:solidFill>
                  <a:srgbClr val="FF0000"/>
                </a:solidFill>
                <a:latin typeface="Consolas" panose="020B0609020204030204" pitchFamily="49" charset="0"/>
              </a:rPr>
              <a:t>]</a:t>
            </a:r>
            <a:r>
              <a:rPr lang="en-US" sz="1600" dirty="0">
                <a:latin typeface="Consolas" panose="020B0609020204030204" pitchFamily="49" charset="0"/>
              </a:rPr>
              <a:t> = </a:t>
            </a:r>
            <a:r>
              <a:rPr lang="en-US" sz="1600" dirty="0">
                <a:solidFill>
                  <a:srgbClr val="FF0000"/>
                </a:solidFill>
                <a:latin typeface="Consolas" panose="020B0609020204030204" pitchFamily="49" charset="0"/>
              </a:rPr>
              <a:t>{</a:t>
            </a:r>
            <a:r>
              <a:rPr lang="en-US" sz="1600" dirty="0">
                <a:solidFill>
                  <a:srgbClr val="0070C0"/>
                </a:solidFill>
                <a:latin typeface="Consolas" panose="020B0609020204030204" pitchFamily="49" charset="0"/>
              </a:rPr>
              <a:t>"Frank"</a:t>
            </a:r>
            <a:r>
              <a:rPr lang="en-US" sz="1600" dirty="0">
                <a:latin typeface="Consolas" panose="020B0609020204030204" pitchFamily="49" charset="0"/>
              </a:rPr>
              <a:t>, </a:t>
            </a:r>
            <a:r>
              <a:rPr lang="en-US" sz="1600" dirty="0">
                <a:solidFill>
                  <a:srgbClr val="0070C0"/>
                </a:solidFill>
                <a:latin typeface="Consolas" panose="020B0609020204030204" pitchFamily="49" charset="0"/>
              </a:rPr>
              <a:t>"Jess"</a:t>
            </a:r>
            <a:r>
              <a:rPr lang="en-US" sz="1600" dirty="0">
                <a:latin typeface="Consolas" panose="020B0609020204030204" pitchFamily="49" charset="0"/>
              </a:rPr>
              <a:t>, </a:t>
            </a:r>
            <a:r>
              <a:rPr lang="en-US" sz="1600" dirty="0">
                <a:solidFill>
                  <a:srgbClr val="0070C0"/>
                </a:solidFill>
                <a:latin typeface="Consolas" panose="020B0609020204030204" pitchFamily="49" charset="0"/>
              </a:rPr>
              <a:t>"Ron"</a:t>
            </a:r>
            <a:r>
              <a:rPr lang="en-US" sz="1600" dirty="0">
                <a:latin typeface="Consolas" panose="020B0609020204030204" pitchFamily="49" charset="0"/>
              </a:rPr>
              <a:t>, </a:t>
            </a:r>
            <a:r>
              <a:rPr lang="en-US" sz="1600" dirty="0">
                <a:solidFill>
                  <a:srgbClr val="0070C0"/>
                </a:solidFill>
                <a:latin typeface="Consolas" panose="020B0609020204030204" pitchFamily="49" charset="0"/>
              </a:rPr>
              <a:t>"Phil"</a:t>
            </a:r>
            <a:r>
              <a:rPr lang="en-US" sz="1600" dirty="0">
                <a:solidFill>
                  <a:srgbClr val="FF0000"/>
                </a:solidFill>
                <a:latin typeface="Consolas" panose="020B0609020204030204" pitchFamily="49" charset="0"/>
              </a:rPr>
              <a:t>}</a:t>
            </a:r>
            <a:r>
              <a:rPr lang="en-US" sz="1600" dirty="0">
                <a:latin typeface="Consolas" panose="020B0609020204030204" pitchFamily="49" charset="0"/>
              </a:rPr>
              <a:t>;</a:t>
            </a:r>
          </a:p>
          <a:p>
            <a:pPr algn="l"/>
            <a:r>
              <a:rPr lang="en-US" sz="1600" dirty="0">
                <a:latin typeface="Consolas" panose="020B0609020204030204" pitchFamily="49" charset="0"/>
              </a:rPr>
              <a:t>  </a:t>
            </a:r>
            <a:r>
              <a:rPr lang="en-US" sz="1600" dirty="0" err="1">
                <a:latin typeface="Consolas" panose="020B0609020204030204" pitchFamily="49" charset="0"/>
              </a:rPr>
              <a:t>printf</a:t>
            </a:r>
            <a:r>
              <a:rPr lang="en-US" sz="1600" dirty="0">
                <a:solidFill>
                  <a:srgbClr val="FF0000"/>
                </a:solidFill>
                <a:latin typeface="Consolas" panose="020B0609020204030204" pitchFamily="49" charset="0"/>
              </a:rPr>
              <a:t>(</a:t>
            </a:r>
            <a:r>
              <a:rPr lang="en-US" sz="1600" dirty="0">
                <a:solidFill>
                  <a:srgbClr val="0070C0"/>
                </a:solidFill>
                <a:latin typeface="Consolas" panose="020B0609020204030204" pitchFamily="49" charset="0"/>
              </a:rPr>
              <a:t>"1st cat: %s\n"</a:t>
            </a:r>
            <a:r>
              <a:rPr lang="en-US" sz="1600" dirty="0">
                <a:latin typeface="Consolas" panose="020B0609020204030204" pitchFamily="49" charset="0"/>
              </a:rPr>
              <a:t>, cats</a:t>
            </a:r>
            <a:r>
              <a:rPr lang="en-US" sz="1600" dirty="0">
                <a:solidFill>
                  <a:srgbClr val="FF0000"/>
                </a:solidFill>
                <a:latin typeface="Consolas" panose="020B0609020204030204" pitchFamily="49" charset="0"/>
              </a:rPr>
              <a:t>[</a:t>
            </a:r>
            <a:r>
              <a:rPr lang="en-US" sz="1600" dirty="0">
                <a:solidFill>
                  <a:schemeClr val="accent3">
                    <a:lumMod val="60000"/>
                    <a:lumOff val="40000"/>
                  </a:schemeClr>
                </a:solidFill>
                <a:latin typeface="Consolas" panose="020B0609020204030204" pitchFamily="49" charset="0"/>
              </a:rPr>
              <a:t>0</a:t>
            </a:r>
            <a:r>
              <a:rPr lang="en-US" sz="1600" dirty="0">
                <a:solidFill>
                  <a:srgbClr val="FF0000"/>
                </a:solidFill>
                <a:latin typeface="Consolas" panose="020B0609020204030204" pitchFamily="49" charset="0"/>
              </a:rPr>
              <a:t>])</a:t>
            </a:r>
            <a:r>
              <a:rPr lang="en-US" sz="1600" dirty="0">
                <a:latin typeface="Consolas" panose="020B0609020204030204" pitchFamily="49" charset="0"/>
              </a:rPr>
              <a:t>;</a:t>
            </a:r>
          </a:p>
          <a:p>
            <a:pPr algn="l"/>
            <a:r>
              <a:rPr lang="en-US" sz="1600" dirty="0">
                <a:latin typeface="Consolas" panose="020B0609020204030204" pitchFamily="49" charset="0"/>
              </a:rPr>
              <a:t>  </a:t>
            </a:r>
            <a:r>
              <a:rPr lang="en-US" sz="1600" dirty="0" err="1">
                <a:latin typeface="Consolas" panose="020B0609020204030204" pitchFamily="49" charset="0"/>
              </a:rPr>
              <a:t>printf</a:t>
            </a:r>
            <a:r>
              <a:rPr lang="en-US" sz="1600" dirty="0">
                <a:solidFill>
                  <a:srgbClr val="FF0000"/>
                </a:solidFill>
                <a:latin typeface="Consolas" panose="020B0609020204030204" pitchFamily="49" charset="0"/>
              </a:rPr>
              <a:t>(</a:t>
            </a:r>
            <a:r>
              <a:rPr lang="en-US" sz="1600" dirty="0">
                <a:solidFill>
                  <a:srgbClr val="0070C0"/>
                </a:solidFill>
                <a:latin typeface="Consolas" panose="020B0609020204030204" pitchFamily="49" charset="0"/>
              </a:rPr>
              <a:t>"2nd cat's initial: %c\n"</a:t>
            </a:r>
            <a:r>
              <a:rPr lang="en-US" sz="1600" dirty="0">
                <a:latin typeface="Consolas" panose="020B0609020204030204" pitchFamily="49" charset="0"/>
              </a:rPr>
              <a:t>, cats</a:t>
            </a:r>
            <a:r>
              <a:rPr lang="en-US" sz="1600" dirty="0">
                <a:solidFill>
                  <a:srgbClr val="FF0000"/>
                </a:solidFill>
                <a:latin typeface="Consolas" panose="020B0609020204030204" pitchFamily="49" charset="0"/>
              </a:rPr>
              <a:t>[</a:t>
            </a:r>
            <a:r>
              <a:rPr lang="en-US" sz="1600" dirty="0">
                <a:solidFill>
                  <a:schemeClr val="accent3">
                    <a:lumMod val="60000"/>
                    <a:lumOff val="40000"/>
                  </a:schemeClr>
                </a:solidFill>
                <a:latin typeface="Consolas" panose="020B0609020204030204" pitchFamily="49" charset="0"/>
              </a:rPr>
              <a:t>1</a:t>
            </a:r>
            <a:r>
              <a:rPr lang="en-US" sz="1600" dirty="0">
                <a:solidFill>
                  <a:srgbClr val="FF0000"/>
                </a:solidFill>
                <a:latin typeface="Consolas" panose="020B0609020204030204" pitchFamily="49" charset="0"/>
              </a:rPr>
              <a:t>][</a:t>
            </a:r>
            <a:r>
              <a:rPr lang="en-US" sz="1600" dirty="0">
                <a:solidFill>
                  <a:schemeClr val="accent3">
                    <a:lumMod val="60000"/>
                    <a:lumOff val="40000"/>
                  </a:schemeClr>
                </a:solidFill>
                <a:latin typeface="Consolas" panose="020B0609020204030204" pitchFamily="49" charset="0"/>
              </a:rPr>
              <a:t>0</a:t>
            </a:r>
            <a:r>
              <a:rPr lang="en-US" sz="1600" dirty="0">
                <a:solidFill>
                  <a:srgbClr val="FF0000"/>
                </a:solidFill>
                <a:latin typeface="Consolas" panose="020B0609020204030204" pitchFamily="49" charset="0"/>
              </a:rPr>
              <a:t>])</a:t>
            </a:r>
            <a:r>
              <a:rPr lang="en-US" sz="1600" dirty="0">
                <a:latin typeface="Consolas" panose="020B0609020204030204" pitchFamily="49" charset="0"/>
              </a:rPr>
              <a:t>;</a:t>
            </a:r>
            <a:endParaRPr lang="en-GB" sz="1600" dirty="0">
              <a:latin typeface="Consolas" panose="020B0609020204030204" pitchFamily="49" charset="0"/>
            </a:endParaRPr>
          </a:p>
        </p:txBody>
      </p:sp>
      <p:pic>
        <p:nvPicPr>
          <p:cNvPr id="5" name="Picture 4">
            <a:extLst>
              <a:ext uri="{FF2B5EF4-FFF2-40B4-BE49-F238E27FC236}">
                <a16:creationId xmlns:a16="http://schemas.microsoft.com/office/drawing/2014/main" id="{E2BBA0E0-C203-D242-E50D-DF6667863D95}"/>
              </a:ext>
            </a:extLst>
          </p:cNvPr>
          <p:cNvPicPr>
            <a:picLocks noChangeAspect="1"/>
          </p:cNvPicPr>
          <p:nvPr/>
        </p:nvPicPr>
        <p:blipFill>
          <a:blip r:embed="rId3"/>
          <a:stretch>
            <a:fillRect/>
          </a:stretch>
        </p:blipFill>
        <p:spPr>
          <a:xfrm>
            <a:off x="11229667" y="1539475"/>
            <a:ext cx="365791" cy="379530"/>
          </a:xfrm>
          <a:prstGeom prst="rect">
            <a:avLst/>
          </a:prstGeom>
        </p:spPr>
      </p:pic>
      <p:sp>
        <p:nvSpPr>
          <p:cNvPr id="6" name="TextBox 5">
            <a:extLst>
              <a:ext uri="{FF2B5EF4-FFF2-40B4-BE49-F238E27FC236}">
                <a16:creationId xmlns:a16="http://schemas.microsoft.com/office/drawing/2014/main" id="{DEBF78CB-CE1E-B8A2-8F7A-AC0F0CCFD78C}"/>
              </a:ext>
            </a:extLst>
          </p:cNvPr>
          <p:cNvSpPr txBox="1"/>
          <p:nvPr/>
        </p:nvSpPr>
        <p:spPr>
          <a:xfrm>
            <a:off x="8720015" y="2802287"/>
            <a:ext cx="2680305" cy="584775"/>
          </a:xfrm>
          <a:prstGeom prst="rect">
            <a:avLst/>
          </a:prstGeom>
          <a:solidFill>
            <a:srgbClr val="000000"/>
          </a:solidFill>
        </p:spPr>
        <p:txBody>
          <a:bodyPr wrap="square">
            <a:spAutoFit/>
          </a:bodyPr>
          <a:lstStyle/>
          <a:p>
            <a:r>
              <a:rPr lang="en-US" sz="1600" dirty="0">
                <a:solidFill>
                  <a:schemeClr val="bg1"/>
                </a:solidFill>
                <a:latin typeface="Consolas" panose="020B0609020204030204" pitchFamily="49" charset="0"/>
              </a:rPr>
              <a:t>1st cat: Frank</a:t>
            </a:r>
          </a:p>
          <a:p>
            <a:r>
              <a:rPr lang="en-US" sz="1600" dirty="0">
                <a:solidFill>
                  <a:schemeClr val="bg1"/>
                </a:solidFill>
                <a:latin typeface="Consolas" panose="020B0609020204030204" pitchFamily="49" charset="0"/>
              </a:rPr>
              <a:t>2nd cat's initial: J</a:t>
            </a:r>
            <a:endParaRPr lang="en-GB" sz="1600" dirty="0">
              <a:solidFill>
                <a:schemeClr val="bg1"/>
              </a:solidFill>
              <a:latin typeface="Consolas" panose="020B0609020204030204" pitchFamily="49" charset="0"/>
            </a:endParaRPr>
          </a:p>
        </p:txBody>
      </p:sp>
      <p:sp>
        <p:nvSpPr>
          <p:cNvPr id="10" name="TextBox 9">
            <a:extLst>
              <a:ext uri="{FF2B5EF4-FFF2-40B4-BE49-F238E27FC236}">
                <a16:creationId xmlns:a16="http://schemas.microsoft.com/office/drawing/2014/main" id="{EC8C8344-2582-5A17-3F13-A41EC1EBC01A}"/>
              </a:ext>
            </a:extLst>
          </p:cNvPr>
          <p:cNvSpPr txBox="1"/>
          <p:nvPr/>
        </p:nvSpPr>
        <p:spPr>
          <a:xfrm>
            <a:off x="4573999" y="4337508"/>
            <a:ext cx="7115034" cy="1365940"/>
          </a:xfrm>
          <a:prstGeom prst="rect">
            <a:avLst/>
          </a:prstGeom>
          <a:solidFill>
            <a:schemeClr val="tx1">
              <a:lumMod val="10000"/>
              <a:lumOff val="90000"/>
            </a:schemeClr>
          </a:solidFill>
        </p:spPr>
        <p:txBody>
          <a:bodyPr vert="horz" wrap="square" lIns="0" tIns="0" rIns="0" bIns="0" rtlCol="0" anchor="t" anchorCtr="0">
            <a:normAutofit/>
          </a:bodyPr>
          <a:lstStyle/>
          <a:p>
            <a:endParaRPr lang="en-US" sz="1400" b="1" dirty="0">
              <a:solidFill>
                <a:srgbClr val="00007F"/>
              </a:solidFill>
              <a:effectLst/>
              <a:latin typeface="Consolas" panose="020B0609020204030204" pitchFamily="49" charset="0"/>
            </a:endParaRPr>
          </a:p>
          <a:p>
            <a:r>
              <a:rPr lang="en-US" sz="1400" b="1" dirty="0">
                <a:solidFill>
                  <a:srgbClr val="00007F"/>
                </a:solidFill>
                <a:effectLst/>
                <a:latin typeface="Consolas" panose="020B0609020204030204" pitchFamily="49" charset="0"/>
              </a:rPr>
              <a:t>  let</a:t>
            </a:r>
            <a:r>
              <a:rPr lang="en-US" sz="1400" dirty="0">
                <a:solidFill>
                  <a:srgbClr val="808080"/>
                </a:solidFill>
                <a:effectLst/>
                <a:latin typeface="Consolas" panose="020B0609020204030204" pitchFamily="49" charset="0"/>
              </a:rPr>
              <a:t> </a:t>
            </a:r>
            <a:r>
              <a:rPr lang="en-US" sz="1400" dirty="0">
                <a:solidFill>
                  <a:srgbClr val="000000"/>
                </a:solidFill>
                <a:effectLst/>
                <a:latin typeface="Consolas" panose="020B0609020204030204" pitchFamily="49" charset="0"/>
              </a:rPr>
              <a:t>cats: [&amp;str; </a:t>
            </a:r>
            <a:r>
              <a:rPr lang="en-US" sz="1400" dirty="0">
                <a:solidFill>
                  <a:srgbClr val="007F7F"/>
                </a:solidFill>
                <a:latin typeface="Consolas" panose="020B0609020204030204" pitchFamily="49" charset="0"/>
              </a:rPr>
              <a:t>4</a:t>
            </a:r>
            <a:r>
              <a:rPr lang="en-US" sz="1400" dirty="0">
                <a:solidFill>
                  <a:srgbClr val="000000"/>
                </a:solidFill>
                <a:effectLst/>
                <a:latin typeface="Consolas" panose="020B0609020204030204" pitchFamily="49" charset="0"/>
              </a:rPr>
              <a:t>] = [</a:t>
            </a:r>
            <a:r>
              <a:rPr lang="en-US" sz="1400" dirty="0">
                <a:solidFill>
                  <a:srgbClr val="7F007D"/>
                </a:solidFill>
                <a:effectLst/>
                <a:latin typeface="Consolas" panose="020B0609020204030204" pitchFamily="49" charset="0"/>
              </a:rPr>
              <a:t>"</a:t>
            </a:r>
            <a:r>
              <a:rPr lang="en-US" sz="1400" dirty="0">
                <a:solidFill>
                  <a:srgbClr val="7F007F"/>
                </a:solidFill>
                <a:latin typeface="Consolas" panose="020B0609020204030204" pitchFamily="49" charset="0"/>
              </a:rPr>
              <a:t>Frank"</a:t>
            </a:r>
            <a:r>
              <a:rPr lang="en-US" sz="1400" dirty="0">
                <a:solidFill>
                  <a:srgbClr val="000000"/>
                </a:solidFill>
                <a:latin typeface="Consolas" panose="020B0609020204030204" pitchFamily="49" charset="0"/>
              </a:rPr>
              <a:t>, </a:t>
            </a:r>
            <a:r>
              <a:rPr lang="en-US" sz="1400" dirty="0">
                <a:solidFill>
                  <a:srgbClr val="7F007F"/>
                </a:solidFill>
                <a:latin typeface="Consolas" panose="020B0609020204030204" pitchFamily="49" charset="0"/>
              </a:rPr>
              <a:t>"Jess"</a:t>
            </a:r>
            <a:r>
              <a:rPr lang="en-US" sz="1400" dirty="0">
                <a:solidFill>
                  <a:srgbClr val="000000"/>
                </a:solidFill>
                <a:latin typeface="Consolas" panose="020B0609020204030204" pitchFamily="49" charset="0"/>
              </a:rPr>
              <a:t>, </a:t>
            </a:r>
            <a:r>
              <a:rPr lang="en-US" sz="1400" dirty="0">
                <a:solidFill>
                  <a:srgbClr val="7F007F"/>
                </a:solidFill>
                <a:latin typeface="Consolas" panose="020B0609020204030204" pitchFamily="49" charset="0"/>
              </a:rPr>
              <a:t>"Ron"</a:t>
            </a:r>
            <a:r>
              <a:rPr lang="en-US" sz="1400" dirty="0">
                <a:solidFill>
                  <a:srgbClr val="000000"/>
                </a:solidFill>
                <a:latin typeface="Consolas" panose="020B0609020204030204" pitchFamily="49" charset="0"/>
              </a:rPr>
              <a:t>, </a:t>
            </a:r>
            <a:r>
              <a:rPr lang="en-US" sz="1400" dirty="0">
                <a:solidFill>
                  <a:srgbClr val="7F007F"/>
                </a:solidFill>
                <a:latin typeface="Consolas" panose="020B0609020204030204" pitchFamily="49" charset="0"/>
              </a:rPr>
              <a:t>"Phil"</a:t>
            </a:r>
            <a:r>
              <a:rPr lang="en-US" sz="1400" dirty="0">
                <a:solidFill>
                  <a:srgbClr val="000000"/>
                </a:solidFill>
                <a:effectLst/>
                <a:latin typeface="Consolas" panose="020B0609020204030204" pitchFamily="49" charset="0"/>
              </a:rPr>
              <a:t>]; </a:t>
            </a:r>
            <a:endParaRPr lang="en-US" sz="1400" dirty="0">
              <a:solidFill>
                <a:srgbClr val="808080"/>
              </a:solidFill>
              <a:effectLst/>
              <a:latin typeface="Consolas" panose="020B0609020204030204" pitchFamily="49" charset="0"/>
            </a:endParaRPr>
          </a:p>
          <a:p>
            <a:endParaRPr lang="en-US" sz="1400" dirty="0">
              <a:solidFill>
                <a:srgbClr val="7F7F00"/>
              </a:solidFill>
              <a:effectLst/>
              <a:latin typeface="Consolas" panose="020B0609020204030204" pitchFamily="49" charset="0"/>
            </a:endParaRPr>
          </a:p>
          <a:p>
            <a:r>
              <a:rPr lang="en-US" sz="1400" dirty="0">
                <a:solidFill>
                  <a:srgbClr val="7F7F0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b="1" dirty="0">
                <a:solidFill>
                  <a:srgbClr val="000000"/>
                </a:solidFill>
                <a:effectLst/>
                <a:latin typeface="Consolas" panose="020B0609020204030204" pitchFamily="49" charset="0"/>
              </a:rPr>
              <a:t>(</a:t>
            </a:r>
            <a:r>
              <a:rPr lang="en-US" sz="1400" dirty="0">
                <a:solidFill>
                  <a:srgbClr val="7F007F"/>
                </a:solidFill>
                <a:effectLst/>
                <a:latin typeface="Consolas" panose="020B0609020204030204" pitchFamily="49" charset="0"/>
              </a:rPr>
              <a:t>"1st cat: {}"</a:t>
            </a:r>
            <a:r>
              <a:rPr lang="en-US" sz="1400" b="1" dirty="0">
                <a:solidFill>
                  <a:srgbClr val="000000"/>
                </a:solidFill>
                <a:effectLst/>
                <a:latin typeface="Consolas" panose="020B0609020204030204" pitchFamily="49" charset="0"/>
              </a:rPr>
              <a:t>,</a:t>
            </a:r>
            <a:r>
              <a:rPr lang="en-US" sz="1400" dirty="0">
                <a:solidFill>
                  <a:srgbClr val="808080"/>
                </a:solidFill>
                <a:effectLst/>
                <a:latin typeface="Consolas" panose="020B0609020204030204" pitchFamily="49" charset="0"/>
              </a:rPr>
              <a:t> </a:t>
            </a:r>
            <a:r>
              <a:rPr lang="en-US" sz="1400" dirty="0">
                <a:solidFill>
                  <a:srgbClr val="000000"/>
                </a:solidFill>
                <a:latin typeface="Consolas" panose="020B0609020204030204" pitchFamily="49" charset="0"/>
              </a:rPr>
              <a:t>cats</a:t>
            </a:r>
            <a:r>
              <a:rPr lang="en-US" sz="1400" b="1" dirty="0">
                <a:solidFill>
                  <a:srgbClr val="000000"/>
                </a:solidFill>
                <a:effectLst/>
                <a:latin typeface="Consolas" panose="020B0609020204030204" pitchFamily="49" charset="0"/>
              </a:rPr>
              <a:t>[</a:t>
            </a:r>
            <a:r>
              <a:rPr lang="en-US" sz="1400" dirty="0">
                <a:solidFill>
                  <a:srgbClr val="007F7F"/>
                </a:solidFill>
                <a:effectLst/>
                <a:latin typeface="Consolas" panose="020B0609020204030204" pitchFamily="49" charset="0"/>
              </a:rPr>
              <a:t>0</a:t>
            </a:r>
            <a:r>
              <a:rPr lang="en-US" sz="1400" b="1" dirty="0">
                <a:solidFill>
                  <a:srgbClr val="000000"/>
                </a:solidFill>
                <a:effectLst/>
                <a:latin typeface="Consolas" panose="020B0609020204030204" pitchFamily="49" charset="0"/>
              </a:rPr>
              <a:t>]);</a:t>
            </a:r>
          </a:p>
          <a:p>
            <a:r>
              <a:rPr lang="en-US" sz="1400" dirty="0">
                <a:solidFill>
                  <a:srgbClr val="808080"/>
                </a:solidFill>
                <a:effectLst/>
                <a:latin typeface="Consolas" panose="020B0609020204030204" pitchFamily="49" charset="0"/>
              </a:rPr>
              <a:t>  </a:t>
            </a:r>
            <a:r>
              <a:rPr lang="en-US" sz="1400" dirty="0" err="1">
                <a:solidFill>
                  <a:srgbClr val="00B050"/>
                </a:solidFill>
                <a:effectLst/>
                <a:latin typeface="Consolas" panose="020B0609020204030204" pitchFamily="49" charset="0"/>
              </a:rPr>
              <a:t>println</a:t>
            </a:r>
            <a:r>
              <a:rPr lang="en-US" sz="1400" dirty="0">
                <a:solidFill>
                  <a:srgbClr val="00B050"/>
                </a:solidFill>
                <a:effectLst/>
                <a:latin typeface="Consolas" panose="020B0609020204030204" pitchFamily="49" charset="0"/>
              </a:rPr>
              <a:t>!</a:t>
            </a:r>
            <a:r>
              <a:rPr lang="en-US" sz="1400" b="1" dirty="0">
                <a:solidFill>
                  <a:srgbClr val="000000"/>
                </a:solidFill>
                <a:effectLst/>
                <a:latin typeface="Consolas" panose="020B0609020204030204" pitchFamily="49" charset="0"/>
              </a:rPr>
              <a:t>(</a:t>
            </a:r>
            <a:r>
              <a:rPr lang="en-US" sz="1400" dirty="0">
                <a:solidFill>
                  <a:srgbClr val="7F007F"/>
                </a:solidFill>
                <a:effectLst/>
                <a:latin typeface="Consolas" panose="020B0609020204030204" pitchFamily="49" charset="0"/>
              </a:rPr>
              <a:t>"2nd cat's initial: {}"</a:t>
            </a:r>
            <a:r>
              <a:rPr lang="en-US" sz="1400" b="1" dirty="0">
                <a:solidFill>
                  <a:srgbClr val="000000"/>
                </a:solidFill>
                <a:effectLst/>
                <a:latin typeface="Consolas" panose="020B0609020204030204" pitchFamily="49" charset="0"/>
              </a:rPr>
              <a:t>,</a:t>
            </a:r>
            <a:r>
              <a:rPr lang="en-US" sz="1400" dirty="0">
                <a:solidFill>
                  <a:srgbClr val="808080"/>
                </a:solidFill>
                <a:effectLst/>
                <a:latin typeface="Consolas" panose="020B0609020204030204" pitchFamily="49" charset="0"/>
              </a:rPr>
              <a:t> </a:t>
            </a:r>
            <a:r>
              <a:rPr lang="en-US" sz="1400" dirty="0">
                <a:solidFill>
                  <a:srgbClr val="000000"/>
                </a:solidFill>
                <a:effectLst/>
                <a:latin typeface="Consolas" panose="020B0609020204030204" pitchFamily="49" charset="0"/>
              </a:rPr>
              <a:t>cats[</a:t>
            </a:r>
            <a:r>
              <a:rPr lang="en-US" sz="1400" b="1" dirty="0">
                <a:solidFill>
                  <a:srgbClr val="007F7F"/>
                </a:solidFill>
                <a:latin typeface="Consolas" panose="020B0609020204030204" pitchFamily="49" charset="0"/>
              </a:rPr>
              <a:t>1</a:t>
            </a:r>
            <a:r>
              <a:rPr lang="en-US" sz="1400" dirty="0">
                <a:solidFill>
                  <a:srgbClr val="000000"/>
                </a:solidFill>
                <a:effectLst/>
                <a:latin typeface="Consolas" panose="020B0609020204030204" pitchFamily="49" charset="0"/>
              </a:rPr>
              <a:t>].chars().nth(</a:t>
            </a:r>
            <a:r>
              <a:rPr lang="en-US" sz="1400" b="1" dirty="0">
                <a:solidFill>
                  <a:srgbClr val="007F7F"/>
                </a:solidFill>
                <a:latin typeface="Consolas" panose="020B0609020204030204" pitchFamily="49" charset="0"/>
              </a:rPr>
              <a:t>0</a:t>
            </a:r>
            <a:r>
              <a:rPr lang="en-US" sz="1400" dirty="0">
                <a:solidFill>
                  <a:srgbClr val="000000"/>
                </a:solidFill>
                <a:effectLst/>
                <a:latin typeface="Consolas" panose="020B0609020204030204" pitchFamily="49" charset="0"/>
              </a:rPr>
              <a:t>).unwrap());</a:t>
            </a:r>
          </a:p>
        </p:txBody>
      </p:sp>
      <p:sp>
        <p:nvSpPr>
          <p:cNvPr id="12" name="TextBox 11">
            <a:extLst>
              <a:ext uri="{FF2B5EF4-FFF2-40B4-BE49-F238E27FC236}">
                <a16:creationId xmlns:a16="http://schemas.microsoft.com/office/drawing/2014/main" id="{B5C2C73A-98E5-1D75-8162-D36C8F912F21}"/>
              </a:ext>
            </a:extLst>
          </p:cNvPr>
          <p:cNvSpPr txBox="1"/>
          <p:nvPr/>
        </p:nvSpPr>
        <p:spPr>
          <a:xfrm>
            <a:off x="8720015" y="5722706"/>
            <a:ext cx="2680305" cy="584775"/>
          </a:xfrm>
          <a:prstGeom prst="rect">
            <a:avLst/>
          </a:prstGeom>
          <a:solidFill>
            <a:srgbClr val="000000"/>
          </a:solidFill>
        </p:spPr>
        <p:txBody>
          <a:bodyPr wrap="square">
            <a:spAutoFit/>
          </a:bodyPr>
          <a:lstStyle/>
          <a:p>
            <a:r>
              <a:rPr lang="en-US" sz="1600" dirty="0">
                <a:solidFill>
                  <a:schemeClr val="bg1"/>
                </a:solidFill>
                <a:latin typeface="Consolas" panose="020B0609020204030204" pitchFamily="49" charset="0"/>
              </a:rPr>
              <a:t>1st cat: Frank</a:t>
            </a:r>
          </a:p>
          <a:p>
            <a:r>
              <a:rPr lang="en-US" sz="1600" dirty="0">
                <a:solidFill>
                  <a:schemeClr val="bg1"/>
                </a:solidFill>
                <a:latin typeface="Consolas" panose="020B0609020204030204" pitchFamily="49" charset="0"/>
              </a:rPr>
              <a:t>2nd cat's initial: J</a:t>
            </a:r>
            <a:endParaRPr lang="en-GB" sz="1600" dirty="0">
              <a:solidFill>
                <a:schemeClr val="bg1"/>
              </a:solidFill>
              <a:latin typeface="Consolas" panose="020B0609020204030204" pitchFamily="49" charset="0"/>
            </a:endParaRPr>
          </a:p>
        </p:txBody>
      </p:sp>
      <p:sp>
        <p:nvSpPr>
          <p:cNvPr id="13" name="TextBox 12">
            <a:extLst>
              <a:ext uri="{FF2B5EF4-FFF2-40B4-BE49-F238E27FC236}">
                <a16:creationId xmlns:a16="http://schemas.microsoft.com/office/drawing/2014/main" id="{1A09E74E-E13A-8406-7A90-33DE7B7C10E2}"/>
              </a:ext>
            </a:extLst>
          </p:cNvPr>
          <p:cNvSpPr txBox="1"/>
          <p:nvPr/>
        </p:nvSpPr>
        <p:spPr>
          <a:xfrm>
            <a:off x="7426385" y="5728724"/>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
        <p:nvSpPr>
          <p:cNvPr id="17" name="TextBox 16">
            <a:extLst>
              <a:ext uri="{FF2B5EF4-FFF2-40B4-BE49-F238E27FC236}">
                <a16:creationId xmlns:a16="http://schemas.microsoft.com/office/drawing/2014/main" id="{74E29E74-D9F6-EFF4-1686-C693678AC088}"/>
              </a:ext>
            </a:extLst>
          </p:cNvPr>
          <p:cNvSpPr txBox="1"/>
          <p:nvPr/>
        </p:nvSpPr>
        <p:spPr>
          <a:xfrm>
            <a:off x="7426385" y="2802287"/>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7" name="Picture 2" descr="Rust Programming language Logo Machine learning Haskell, crab, animals ...">
            <a:extLst>
              <a:ext uri="{FF2B5EF4-FFF2-40B4-BE49-F238E27FC236}">
                <a16:creationId xmlns:a16="http://schemas.microsoft.com/office/drawing/2014/main" id="{CC12CF61-3857-5CF7-7CB6-AC5A3E9B1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1055" y="4407310"/>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729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404048-74DF-2B79-EC0D-21E3FB8E4618}"/>
              </a:ext>
            </a:extLst>
          </p:cNvPr>
          <p:cNvSpPr>
            <a:spLocks noGrp="1"/>
          </p:cNvSpPr>
          <p:nvPr>
            <p:ph type="body" sz="quarter" idx="10"/>
          </p:nvPr>
        </p:nvSpPr>
        <p:spPr/>
        <p:txBody>
          <a:bodyPr/>
          <a:lstStyle/>
          <a:p>
            <a:r>
              <a:rPr lang="en-GB" sz="4000" cap="none" dirty="0"/>
              <a:t>Multi-dimensional Arrays – a Comparison</a:t>
            </a:r>
          </a:p>
        </p:txBody>
      </p:sp>
      <p:sp>
        <p:nvSpPr>
          <p:cNvPr id="3" name="Text Placeholder 2">
            <a:extLst>
              <a:ext uri="{FF2B5EF4-FFF2-40B4-BE49-F238E27FC236}">
                <a16:creationId xmlns:a16="http://schemas.microsoft.com/office/drawing/2014/main" id="{7E730AB5-FEFD-FD59-17A7-6AF8D6043249}"/>
              </a:ext>
            </a:extLst>
          </p:cNvPr>
          <p:cNvSpPr>
            <a:spLocks noGrp="1"/>
          </p:cNvSpPr>
          <p:nvPr>
            <p:ph type="body" sz="quarter" idx="15"/>
          </p:nvPr>
        </p:nvSpPr>
        <p:spPr>
          <a:xfrm>
            <a:off x="4694238" y="295438"/>
            <a:ext cx="6943580" cy="4259710"/>
          </a:xfrm>
        </p:spPr>
        <p:txBody>
          <a:bodyPr/>
          <a:lstStyle/>
          <a:p>
            <a:r>
              <a:rPr lang="en-GB" b="1" dirty="0"/>
              <a:t>Array notation for multi-dimensional arrays in Rust differs from C and many other languages in the C Family, e.g. Java etc.</a:t>
            </a:r>
          </a:p>
          <a:p>
            <a:endParaRPr lang="en-GB" b="1" dirty="0"/>
          </a:p>
          <a:p>
            <a:endParaRPr lang="en-GB" b="1" dirty="0"/>
          </a:p>
          <a:p>
            <a:endParaRPr lang="en-GB" b="1" dirty="0"/>
          </a:p>
          <a:p>
            <a:endParaRPr lang="en-GB" b="1" dirty="0"/>
          </a:p>
          <a:p>
            <a:endParaRPr lang="en-GB" b="1" dirty="0"/>
          </a:p>
          <a:p>
            <a:endParaRPr lang="en-GB" b="1" dirty="0"/>
          </a:p>
          <a:p>
            <a:endParaRPr lang="en-GB" b="1" dirty="0"/>
          </a:p>
          <a:p>
            <a:pPr>
              <a:spcBef>
                <a:spcPts val="1200"/>
              </a:spcBef>
            </a:pPr>
            <a:r>
              <a:rPr lang="en-GB" b="1" dirty="0"/>
              <a:t>Above, "</a:t>
            </a:r>
            <a:r>
              <a:rPr lang="en-GB" b="1" dirty="0" err="1"/>
              <a:t>my_data</a:t>
            </a:r>
            <a:r>
              <a:rPr lang="en-GB" b="1" dirty="0"/>
              <a:t>" is an array of 2 arrays of 3 integers.</a:t>
            </a:r>
          </a:p>
          <a:p>
            <a:endParaRPr lang="en-GB" b="1" dirty="0"/>
          </a:p>
          <a:p>
            <a:r>
              <a:rPr lang="en-GB" b="1" dirty="0"/>
              <a:t>In Rust…</a:t>
            </a:r>
          </a:p>
          <a:p>
            <a:endParaRPr lang="en-GB" b="1" dirty="0"/>
          </a:p>
        </p:txBody>
      </p:sp>
      <p:sp>
        <p:nvSpPr>
          <p:cNvPr id="4" name="TextBox 3">
            <a:extLst>
              <a:ext uri="{FF2B5EF4-FFF2-40B4-BE49-F238E27FC236}">
                <a16:creationId xmlns:a16="http://schemas.microsoft.com/office/drawing/2014/main" id="{E450A1D3-A0CF-0FC9-0293-B6CC695A401A}"/>
              </a:ext>
            </a:extLst>
          </p:cNvPr>
          <p:cNvSpPr txBox="1"/>
          <p:nvPr/>
        </p:nvSpPr>
        <p:spPr>
          <a:xfrm>
            <a:off x="4722811" y="917612"/>
            <a:ext cx="6095609" cy="1590460"/>
          </a:xfrm>
          <a:prstGeom prst="rect">
            <a:avLst/>
          </a:prstGeom>
          <a:solidFill>
            <a:schemeClr val="accent6">
              <a:lumMod val="20000"/>
              <a:lumOff val="80000"/>
            </a:schemeClr>
          </a:solidFill>
        </p:spPr>
        <p:txBody>
          <a:bodyPr vert="horz" wrap="square" lIns="0" tIns="0" rIns="0" bIns="0" rtlCol="0" anchor="t" anchorCtr="0">
            <a:normAutofit lnSpcReduction="10000"/>
          </a:bodyPr>
          <a:lstStyle/>
          <a:p>
            <a:pPr algn="l"/>
            <a:endParaRPr lang="en-GB" sz="1600" dirty="0">
              <a:latin typeface="Consolas" panose="020B0609020204030204" pitchFamily="49" charset="0"/>
            </a:endParaRPr>
          </a:p>
          <a:p>
            <a:pPr algn="l"/>
            <a:r>
              <a:rPr lang="en-US" sz="1600" dirty="0">
                <a:latin typeface="Consolas" panose="020B0609020204030204" pitchFamily="49" charset="0"/>
              </a:rPr>
              <a:t>  </a:t>
            </a:r>
            <a:r>
              <a:rPr lang="en-US" sz="1600" dirty="0">
                <a:solidFill>
                  <a:srgbClr val="0070C0"/>
                </a:solidFill>
                <a:latin typeface="Consolas" panose="020B0609020204030204" pitchFamily="49" charset="0"/>
              </a:rPr>
              <a:t>int</a:t>
            </a:r>
            <a:r>
              <a:rPr lang="en-US" sz="1600" dirty="0">
                <a:latin typeface="Consolas" panose="020B0609020204030204" pitchFamily="49" charset="0"/>
              </a:rPr>
              <a:t> </a:t>
            </a:r>
            <a:r>
              <a:rPr lang="en-US" sz="1600" dirty="0" err="1">
                <a:latin typeface="Consolas" panose="020B0609020204030204" pitchFamily="49" charset="0"/>
              </a:rPr>
              <a:t>my_data</a:t>
            </a:r>
            <a:r>
              <a:rPr lang="en-US" sz="1600" dirty="0">
                <a:solidFill>
                  <a:srgbClr val="FF0000"/>
                </a:solidFill>
                <a:latin typeface="Consolas" panose="020B0609020204030204" pitchFamily="49" charset="0"/>
              </a:rPr>
              <a:t>[</a:t>
            </a:r>
            <a:r>
              <a:rPr lang="en-US" sz="1600" dirty="0">
                <a:latin typeface="Consolas" panose="020B0609020204030204" pitchFamily="49" charset="0"/>
              </a:rPr>
              <a:t>2</a:t>
            </a:r>
            <a:r>
              <a:rPr lang="en-US" sz="1600" dirty="0">
                <a:solidFill>
                  <a:srgbClr val="FF0000"/>
                </a:solidFill>
                <a:latin typeface="Consolas" panose="020B0609020204030204" pitchFamily="49" charset="0"/>
              </a:rPr>
              <a:t>][</a:t>
            </a:r>
            <a:r>
              <a:rPr lang="en-US" sz="1600" dirty="0">
                <a:latin typeface="Consolas" panose="020B0609020204030204" pitchFamily="49" charset="0"/>
              </a:rPr>
              <a:t>3</a:t>
            </a:r>
            <a:r>
              <a:rPr lang="en-US" sz="1600" dirty="0">
                <a:solidFill>
                  <a:srgbClr val="FF0000"/>
                </a:solidFill>
                <a:latin typeface="Consolas" panose="020B0609020204030204" pitchFamily="49" charset="0"/>
              </a:rPr>
              <a:t>]</a:t>
            </a:r>
            <a:r>
              <a:rPr lang="en-US" sz="1600" dirty="0">
                <a:latin typeface="Consolas" panose="020B0609020204030204" pitchFamily="49" charset="0"/>
              </a:rPr>
              <a:t> = </a:t>
            </a:r>
            <a:r>
              <a:rPr lang="en-US" sz="1600" dirty="0">
                <a:solidFill>
                  <a:srgbClr val="FF0000"/>
                </a:solidFill>
                <a:latin typeface="Consolas" panose="020B0609020204030204" pitchFamily="49" charset="0"/>
              </a:rPr>
              <a:t>{ </a:t>
            </a:r>
          </a:p>
          <a:p>
            <a:pPr algn="l"/>
            <a:r>
              <a:rPr lang="en-US" sz="1600" dirty="0">
                <a:solidFill>
                  <a:srgbClr val="FF0000"/>
                </a:solidFill>
                <a:latin typeface="Consolas" panose="020B0609020204030204" pitchFamily="49" charset="0"/>
              </a:rPr>
              <a:t>                        {</a:t>
            </a:r>
            <a:r>
              <a:rPr lang="en-US" sz="1600" dirty="0">
                <a:latin typeface="Consolas" panose="020B0609020204030204" pitchFamily="49" charset="0"/>
              </a:rPr>
              <a:t>10, 20, 30</a:t>
            </a:r>
            <a:r>
              <a:rPr lang="en-US" sz="1600" dirty="0">
                <a:solidFill>
                  <a:srgbClr val="FF0000"/>
                </a:solidFill>
                <a:latin typeface="Consolas" panose="020B0609020204030204" pitchFamily="49" charset="0"/>
              </a:rPr>
              <a:t>}</a:t>
            </a:r>
            <a:r>
              <a:rPr lang="en-US" sz="1600" dirty="0">
                <a:latin typeface="Consolas" panose="020B0609020204030204" pitchFamily="49" charset="0"/>
              </a:rPr>
              <a:t>,</a:t>
            </a:r>
          </a:p>
          <a:p>
            <a:pPr algn="l"/>
            <a:r>
              <a:rPr lang="en-US" sz="1600" dirty="0">
                <a:latin typeface="Consolas" panose="020B0609020204030204" pitchFamily="49" charset="0"/>
              </a:rPr>
              <a:t>                        </a:t>
            </a:r>
            <a:r>
              <a:rPr lang="en-US" sz="1600" dirty="0">
                <a:solidFill>
                  <a:srgbClr val="FF0000"/>
                </a:solidFill>
                <a:latin typeface="Consolas" panose="020B0609020204030204" pitchFamily="49" charset="0"/>
              </a:rPr>
              <a:t>{</a:t>
            </a:r>
            <a:r>
              <a:rPr lang="en-US" sz="1600" dirty="0">
                <a:latin typeface="Consolas" panose="020B0609020204030204" pitchFamily="49" charset="0"/>
              </a:rPr>
              <a:t>40, 50, 60</a:t>
            </a:r>
            <a:r>
              <a:rPr lang="en-US" sz="1600" dirty="0">
                <a:solidFill>
                  <a:srgbClr val="FF0000"/>
                </a:solidFill>
                <a:latin typeface="Consolas" panose="020B0609020204030204" pitchFamily="49" charset="0"/>
              </a:rPr>
              <a:t>}</a:t>
            </a:r>
          </a:p>
          <a:p>
            <a:pPr algn="l"/>
            <a:r>
              <a:rPr lang="en-US" sz="1600" dirty="0">
                <a:latin typeface="Consolas" panose="020B0609020204030204" pitchFamily="49" charset="0"/>
              </a:rPr>
              <a:t>                      </a:t>
            </a:r>
            <a:r>
              <a:rPr lang="en-US" sz="1600" dirty="0">
                <a:solidFill>
                  <a:srgbClr val="FF0000"/>
                </a:solidFill>
                <a:latin typeface="Consolas" panose="020B0609020204030204" pitchFamily="49" charset="0"/>
              </a:rPr>
              <a:t>}</a:t>
            </a:r>
            <a:r>
              <a:rPr lang="en-US" sz="1600" dirty="0">
                <a:latin typeface="Consolas" panose="020B0609020204030204" pitchFamily="49" charset="0"/>
              </a:rPr>
              <a:t>;</a:t>
            </a:r>
          </a:p>
          <a:p>
            <a:pPr algn="l"/>
            <a:r>
              <a:rPr lang="en-US" sz="1600" dirty="0">
                <a:latin typeface="Consolas" panose="020B0609020204030204" pitchFamily="49" charset="0"/>
              </a:rPr>
              <a:t>  </a:t>
            </a:r>
            <a:r>
              <a:rPr lang="en-US" sz="1600" dirty="0" err="1">
                <a:latin typeface="Consolas" panose="020B0609020204030204" pitchFamily="49" charset="0"/>
              </a:rPr>
              <a:t>printf</a:t>
            </a:r>
            <a:r>
              <a:rPr lang="en-US" sz="1600" dirty="0">
                <a:solidFill>
                  <a:srgbClr val="FF0000"/>
                </a:solidFill>
                <a:latin typeface="Consolas" panose="020B0609020204030204" pitchFamily="49" charset="0"/>
              </a:rPr>
              <a:t>(</a:t>
            </a:r>
            <a:r>
              <a:rPr lang="en-US" sz="1600" dirty="0">
                <a:solidFill>
                  <a:srgbClr val="0070C0"/>
                </a:solidFill>
                <a:latin typeface="Consolas" panose="020B0609020204030204" pitchFamily="49" charset="0"/>
              </a:rPr>
              <a:t>"1st row, 1st col %d\n"</a:t>
            </a:r>
            <a:r>
              <a:rPr lang="en-US" sz="1600" dirty="0">
                <a:latin typeface="Consolas" panose="020B0609020204030204" pitchFamily="49" charset="0"/>
              </a:rPr>
              <a:t>, </a:t>
            </a:r>
            <a:r>
              <a:rPr lang="en-US" sz="1600" dirty="0" err="1">
                <a:latin typeface="Consolas" panose="020B0609020204030204" pitchFamily="49" charset="0"/>
              </a:rPr>
              <a:t>my_data</a:t>
            </a:r>
            <a:r>
              <a:rPr lang="en-US" sz="1600" dirty="0">
                <a:solidFill>
                  <a:srgbClr val="FF0000"/>
                </a:solidFill>
                <a:latin typeface="Consolas" panose="020B0609020204030204" pitchFamily="49" charset="0"/>
              </a:rPr>
              <a:t>[</a:t>
            </a:r>
            <a:r>
              <a:rPr lang="en-US" sz="1600" dirty="0">
                <a:latin typeface="Consolas" panose="020B0609020204030204" pitchFamily="49" charset="0"/>
              </a:rPr>
              <a:t>0</a:t>
            </a:r>
            <a:r>
              <a:rPr lang="en-US" sz="1600" dirty="0">
                <a:solidFill>
                  <a:srgbClr val="FF0000"/>
                </a:solidFill>
                <a:latin typeface="Consolas" panose="020B0609020204030204" pitchFamily="49" charset="0"/>
              </a:rPr>
              <a:t>][</a:t>
            </a:r>
            <a:r>
              <a:rPr lang="en-US" sz="1600" dirty="0">
                <a:latin typeface="Consolas" panose="020B0609020204030204" pitchFamily="49" charset="0"/>
              </a:rPr>
              <a:t>0</a:t>
            </a:r>
            <a:r>
              <a:rPr lang="en-US" sz="1600" dirty="0">
                <a:solidFill>
                  <a:srgbClr val="FF0000"/>
                </a:solidFill>
                <a:latin typeface="Consolas" panose="020B0609020204030204" pitchFamily="49" charset="0"/>
              </a:rPr>
              <a:t>])</a:t>
            </a:r>
            <a:r>
              <a:rPr lang="en-US" sz="1600" dirty="0">
                <a:latin typeface="Consolas" panose="020B0609020204030204" pitchFamily="49" charset="0"/>
              </a:rPr>
              <a:t>;</a:t>
            </a:r>
          </a:p>
          <a:p>
            <a:pPr algn="l"/>
            <a:r>
              <a:rPr lang="en-US" sz="1600" dirty="0">
                <a:latin typeface="Consolas" panose="020B0609020204030204" pitchFamily="49" charset="0"/>
              </a:rPr>
              <a:t>  </a:t>
            </a:r>
            <a:r>
              <a:rPr lang="en-US" sz="1600" dirty="0" err="1">
                <a:latin typeface="Consolas" panose="020B0609020204030204" pitchFamily="49" charset="0"/>
              </a:rPr>
              <a:t>printf</a:t>
            </a:r>
            <a:r>
              <a:rPr lang="en-US" sz="1600" dirty="0">
                <a:solidFill>
                  <a:srgbClr val="FF0000"/>
                </a:solidFill>
                <a:latin typeface="Consolas" panose="020B0609020204030204" pitchFamily="49" charset="0"/>
              </a:rPr>
              <a:t>(</a:t>
            </a:r>
            <a:r>
              <a:rPr lang="en-US" sz="1600" dirty="0">
                <a:solidFill>
                  <a:srgbClr val="0070C0"/>
                </a:solidFill>
                <a:latin typeface="Consolas" panose="020B0609020204030204" pitchFamily="49" charset="0"/>
              </a:rPr>
              <a:t>"2nd row, 1st col %d\n"</a:t>
            </a:r>
            <a:r>
              <a:rPr lang="en-US" sz="1600" dirty="0">
                <a:latin typeface="Consolas" panose="020B0609020204030204" pitchFamily="49" charset="0"/>
              </a:rPr>
              <a:t>, </a:t>
            </a:r>
            <a:r>
              <a:rPr lang="en-US" sz="1600" dirty="0" err="1">
                <a:latin typeface="Consolas" panose="020B0609020204030204" pitchFamily="49" charset="0"/>
              </a:rPr>
              <a:t>my_data</a:t>
            </a:r>
            <a:r>
              <a:rPr lang="en-US" sz="1600" dirty="0">
                <a:solidFill>
                  <a:srgbClr val="FF0000"/>
                </a:solidFill>
                <a:latin typeface="Consolas" panose="020B0609020204030204" pitchFamily="49" charset="0"/>
              </a:rPr>
              <a:t>[</a:t>
            </a:r>
            <a:r>
              <a:rPr lang="en-US" sz="1600" dirty="0">
                <a:latin typeface="Consolas" panose="020B0609020204030204" pitchFamily="49" charset="0"/>
              </a:rPr>
              <a:t>1</a:t>
            </a:r>
            <a:r>
              <a:rPr lang="en-US" sz="1600" dirty="0">
                <a:solidFill>
                  <a:srgbClr val="FF0000"/>
                </a:solidFill>
                <a:latin typeface="Consolas" panose="020B0609020204030204" pitchFamily="49" charset="0"/>
              </a:rPr>
              <a:t>][</a:t>
            </a:r>
            <a:r>
              <a:rPr lang="en-US" sz="1600" dirty="0">
                <a:latin typeface="Consolas" panose="020B0609020204030204" pitchFamily="49" charset="0"/>
              </a:rPr>
              <a:t>0</a:t>
            </a:r>
            <a:r>
              <a:rPr lang="en-US" sz="1600" dirty="0">
                <a:solidFill>
                  <a:srgbClr val="FF0000"/>
                </a:solidFill>
                <a:latin typeface="Consolas" panose="020B0609020204030204" pitchFamily="49" charset="0"/>
              </a:rPr>
              <a:t>])</a:t>
            </a:r>
            <a:r>
              <a:rPr lang="en-US" sz="1600" dirty="0">
                <a:latin typeface="Consolas" panose="020B0609020204030204" pitchFamily="49" charset="0"/>
              </a:rPr>
              <a:t>;</a:t>
            </a:r>
          </a:p>
          <a:p>
            <a:pPr algn="l"/>
            <a:endParaRPr lang="en-GB" sz="1600" dirty="0">
              <a:latin typeface="Consolas" panose="020B0609020204030204" pitchFamily="49" charset="0"/>
            </a:endParaRPr>
          </a:p>
        </p:txBody>
      </p:sp>
      <p:pic>
        <p:nvPicPr>
          <p:cNvPr id="5" name="Picture 4">
            <a:extLst>
              <a:ext uri="{FF2B5EF4-FFF2-40B4-BE49-F238E27FC236}">
                <a16:creationId xmlns:a16="http://schemas.microsoft.com/office/drawing/2014/main" id="{65BF4E7F-3DDC-AAA7-17FE-93F010E92922}"/>
              </a:ext>
            </a:extLst>
          </p:cNvPr>
          <p:cNvPicPr>
            <a:picLocks noChangeAspect="1"/>
          </p:cNvPicPr>
          <p:nvPr/>
        </p:nvPicPr>
        <p:blipFill>
          <a:blip r:embed="rId3"/>
          <a:stretch>
            <a:fillRect/>
          </a:stretch>
        </p:blipFill>
        <p:spPr>
          <a:xfrm>
            <a:off x="11012688" y="930418"/>
            <a:ext cx="365791" cy="379530"/>
          </a:xfrm>
          <a:prstGeom prst="rect">
            <a:avLst/>
          </a:prstGeom>
        </p:spPr>
      </p:pic>
      <p:sp>
        <p:nvSpPr>
          <p:cNvPr id="6" name="TextBox 5">
            <a:extLst>
              <a:ext uri="{FF2B5EF4-FFF2-40B4-BE49-F238E27FC236}">
                <a16:creationId xmlns:a16="http://schemas.microsoft.com/office/drawing/2014/main" id="{74D9015B-BF2B-9AEC-3FBE-FE84FDEBFB88}"/>
              </a:ext>
            </a:extLst>
          </p:cNvPr>
          <p:cNvSpPr txBox="1"/>
          <p:nvPr/>
        </p:nvSpPr>
        <p:spPr>
          <a:xfrm>
            <a:off x="4694238" y="4349929"/>
            <a:ext cx="6095609" cy="1365940"/>
          </a:xfrm>
          <a:prstGeom prst="rect">
            <a:avLst/>
          </a:prstGeom>
          <a:solidFill>
            <a:schemeClr val="tx1">
              <a:lumMod val="10000"/>
              <a:lumOff val="90000"/>
            </a:schemeClr>
          </a:solidFill>
        </p:spPr>
        <p:txBody>
          <a:bodyPr vert="horz" wrap="square" lIns="0" tIns="0" rIns="0" bIns="0" rtlCol="0" anchor="t" anchorCtr="0">
            <a:normAutofit lnSpcReduction="10000"/>
          </a:bodyPr>
          <a:lstStyle/>
          <a:p>
            <a:endParaRPr lang="en-US" sz="1600" b="1" dirty="0">
              <a:solidFill>
                <a:srgbClr val="00007F"/>
              </a:solidFill>
              <a:effectLst/>
              <a:latin typeface="Consolas" panose="020B0609020204030204" pitchFamily="49" charset="0"/>
            </a:endParaRPr>
          </a:p>
          <a:p>
            <a:r>
              <a:rPr lang="en-US" sz="1600" b="1" dirty="0">
                <a:solidFill>
                  <a:srgbClr val="00007F"/>
                </a:solidFill>
                <a:effectLst/>
                <a:latin typeface="Consolas" panose="020B0609020204030204" pitchFamily="49" charset="0"/>
              </a:rPr>
              <a:t>  let</a:t>
            </a:r>
            <a:r>
              <a:rPr lang="en-US" sz="1600" dirty="0">
                <a:solidFill>
                  <a:srgbClr val="80808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highlight>
                  <a:srgbClr val="FFFF00"/>
                </a:highlight>
                <a:latin typeface="Consolas" panose="020B0609020204030204" pitchFamily="49" charset="0"/>
              </a:rPr>
              <a:t>: [[</a:t>
            </a:r>
            <a:r>
              <a:rPr lang="en-US" sz="1600" b="1" dirty="0">
                <a:solidFill>
                  <a:srgbClr val="00007F"/>
                </a:solidFill>
                <a:effectLst/>
                <a:highlight>
                  <a:srgbClr val="FFFF00"/>
                </a:highlight>
                <a:latin typeface="Consolas" panose="020B0609020204030204" pitchFamily="49" charset="0"/>
              </a:rPr>
              <a:t>i32</a:t>
            </a:r>
            <a:r>
              <a:rPr lang="en-US" sz="1600" b="1" dirty="0">
                <a:solidFill>
                  <a:srgbClr val="000000"/>
                </a:solidFill>
                <a:effectLst/>
                <a:highlight>
                  <a:srgbClr val="FFFF00"/>
                </a:highlight>
                <a:latin typeface="Consolas" panose="020B0609020204030204" pitchFamily="49" charset="0"/>
              </a:rPr>
              <a:t>; </a:t>
            </a:r>
            <a:r>
              <a:rPr lang="en-US" sz="1600" dirty="0">
                <a:solidFill>
                  <a:srgbClr val="007F7F"/>
                </a:solidFill>
                <a:effectLst/>
                <a:highlight>
                  <a:srgbClr val="FFFF00"/>
                </a:highlight>
                <a:latin typeface="Consolas" panose="020B0609020204030204" pitchFamily="49" charset="0"/>
              </a:rPr>
              <a:t>3</a:t>
            </a:r>
            <a:r>
              <a:rPr lang="en-US" sz="1600" b="1" dirty="0">
                <a:solidFill>
                  <a:srgbClr val="000000"/>
                </a:solidFill>
                <a:effectLst/>
                <a:highlight>
                  <a:srgbClr val="FFFF00"/>
                </a:highlight>
                <a:latin typeface="Consolas" panose="020B0609020204030204" pitchFamily="49" charset="0"/>
              </a:rPr>
              <a:t>]; </a:t>
            </a:r>
            <a:r>
              <a:rPr lang="en-US" sz="1600" dirty="0">
                <a:solidFill>
                  <a:srgbClr val="007F7F"/>
                </a:solidFill>
                <a:effectLst/>
                <a:highlight>
                  <a:srgbClr val="FFFF00"/>
                </a:highlight>
                <a:latin typeface="Consolas" panose="020B0609020204030204" pitchFamily="49" charset="0"/>
              </a:rPr>
              <a:t>2</a:t>
            </a:r>
            <a:r>
              <a:rPr lang="en-US" sz="1600" b="1" dirty="0">
                <a:solidFill>
                  <a:srgbClr val="000000"/>
                </a:solidFill>
                <a:effectLst/>
                <a:highlight>
                  <a:srgbClr val="FFFF00"/>
                </a:highligh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b="1" dirty="0">
                <a:solidFill>
                  <a:srgbClr val="000000"/>
                </a:solidFill>
                <a:effectLst/>
                <a:latin typeface="Consolas" panose="020B0609020204030204" pitchFamily="49" charset="0"/>
              </a:rPr>
              <a:t>[[</a:t>
            </a:r>
            <a:r>
              <a:rPr lang="en-US" sz="1600" dirty="0">
                <a:solidFill>
                  <a:srgbClr val="007F7F"/>
                </a:solidFill>
                <a:effectLst/>
                <a:latin typeface="Consolas" panose="020B0609020204030204" pitchFamily="49" charset="0"/>
              </a:rPr>
              <a:t>10</a:t>
            </a:r>
            <a:r>
              <a:rPr lang="en-US" sz="1600" b="1" dirty="0">
                <a:solidFill>
                  <a:srgbClr val="000000"/>
                </a:solidFill>
                <a:effectLst/>
                <a:latin typeface="Consolas" panose="020B0609020204030204" pitchFamily="49" charset="0"/>
              </a:rPr>
              <a:t>, </a:t>
            </a:r>
            <a:r>
              <a:rPr lang="en-US" sz="1600" dirty="0">
                <a:solidFill>
                  <a:srgbClr val="007F7F"/>
                </a:solidFill>
                <a:effectLst/>
                <a:latin typeface="Consolas" panose="020B0609020204030204" pitchFamily="49" charset="0"/>
              </a:rPr>
              <a:t>20</a:t>
            </a:r>
            <a:r>
              <a:rPr lang="en-US" sz="1600" b="1" dirty="0">
                <a:solidFill>
                  <a:srgbClr val="000000"/>
                </a:solidFill>
                <a:effectLst/>
                <a:latin typeface="Consolas" panose="020B0609020204030204" pitchFamily="49" charset="0"/>
              </a:rPr>
              <a:t>, </a:t>
            </a:r>
            <a:r>
              <a:rPr lang="en-US" sz="1600" dirty="0">
                <a:solidFill>
                  <a:srgbClr val="007F7F"/>
                </a:solidFill>
                <a:effectLst/>
                <a:latin typeface="Consolas" panose="020B0609020204030204" pitchFamily="49" charset="0"/>
              </a:rPr>
              <a:t>30</a:t>
            </a:r>
            <a:r>
              <a:rPr lang="en-US" sz="1600" b="1" dirty="0">
                <a:solidFill>
                  <a:srgbClr val="000000"/>
                </a:solidFill>
                <a:effectLst/>
                <a:latin typeface="Consolas" panose="020B0609020204030204" pitchFamily="49" charset="0"/>
              </a:rPr>
              <a:t>],</a:t>
            </a:r>
          </a:p>
          <a:p>
            <a:r>
              <a:rPr lang="en-US" sz="1600" b="1" dirty="0">
                <a:solidFill>
                  <a:srgbClr val="000000"/>
                </a:solidFill>
                <a:effectLst/>
                <a:latin typeface="Consolas" panose="020B0609020204030204" pitchFamily="49" charset="0"/>
              </a:rPr>
              <a:t>                               [</a:t>
            </a:r>
            <a:r>
              <a:rPr lang="en-US" sz="1600" dirty="0">
                <a:solidFill>
                  <a:srgbClr val="007F7F"/>
                </a:solidFill>
                <a:effectLst/>
                <a:latin typeface="Consolas" panose="020B0609020204030204" pitchFamily="49" charset="0"/>
              </a:rPr>
              <a:t>40</a:t>
            </a:r>
            <a:r>
              <a:rPr lang="en-US" sz="1600" b="1" dirty="0">
                <a:solidFill>
                  <a:srgbClr val="000000"/>
                </a:solidFill>
                <a:effectLst/>
                <a:latin typeface="Consolas" panose="020B0609020204030204" pitchFamily="49" charset="0"/>
              </a:rPr>
              <a:t>, </a:t>
            </a:r>
            <a:r>
              <a:rPr lang="en-US" sz="1600" dirty="0">
                <a:solidFill>
                  <a:srgbClr val="007F7F"/>
                </a:solidFill>
                <a:effectLst/>
                <a:latin typeface="Consolas" panose="020B0609020204030204" pitchFamily="49" charset="0"/>
              </a:rPr>
              <a:t>50</a:t>
            </a:r>
            <a:r>
              <a:rPr lang="en-US" sz="1600" b="1" dirty="0">
                <a:solidFill>
                  <a:srgbClr val="000000"/>
                </a:solidFill>
                <a:effectLst/>
                <a:latin typeface="Consolas" panose="020B0609020204030204" pitchFamily="49" charset="0"/>
              </a:rPr>
              <a:t>, </a:t>
            </a:r>
            <a:r>
              <a:rPr lang="en-US" sz="1600" dirty="0">
                <a:solidFill>
                  <a:srgbClr val="007F7F"/>
                </a:solidFill>
                <a:effectLst/>
                <a:latin typeface="Consolas" panose="020B0609020204030204" pitchFamily="49" charset="0"/>
              </a:rPr>
              <a:t>60</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p>
          <a:p>
            <a:endParaRPr lang="en-US" sz="1600" dirty="0">
              <a:solidFill>
                <a:srgbClr val="7F7F00"/>
              </a:solidFill>
              <a:effectLst/>
              <a:latin typeface="Consolas" panose="020B0609020204030204" pitchFamily="49" charset="0"/>
            </a:endParaRPr>
          </a:p>
          <a:p>
            <a:r>
              <a:rPr lang="en-US" sz="1600" dirty="0">
                <a:solidFill>
                  <a:srgbClr val="7F7F00"/>
                </a:solidFill>
                <a:effectLst/>
                <a:latin typeface="Consolas" panose="020B0609020204030204" pitchFamily="49" charset="0"/>
              </a:rPr>
              <a:t>  </a:t>
            </a:r>
            <a:r>
              <a:rPr lang="en-US" sz="1600" dirty="0" err="1">
                <a:solidFill>
                  <a:srgbClr val="00B050"/>
                </a:solidFill>
                <a:effectLst/>
                <a:latin typeface="Consolas" panose="020B0609020204030204" pitchFamily="49" charset="0"/>
              </a:rPr>
              <a:t>println</a:t>
            </a:r>
            <a:r>
              <a:rPr lang="en-US" sz="1600" dirty="0">
                <a:solidFill>
                  <a:srgbClr val="00B050"/>
                </a:solidFill>
                <a:effectLst/>
                <a:latin typeface="Consolas" panose="020B0609020204030204" pitchFamily="49" charset="0"/>
              </a:rPr>
              <a:t>!</a:t>
            </a:r>
            <a:r>
              <a:rPr lang="en-US" sz="1600" b="1" dirty="0">
                <a:solidFill>
                  <a:srgbClr val="000000"/>
                </a:solidFill>
                <a:effectLst/>
                <a:latin typeface="Consolas" panose="020B0609020204030204" pitchFamily="49" charset="0"/>
              </a:rPr>
              <a:t>(</a:t>
            </a:r>
            <a:r>
              <a:rPr lang="en-US" sz="1600" dirty="0">
                <a:solidFill>
                  <a:srgbClr val="7F007F"/>
                </a:solidFill>
                <a:effectLst/>
                <a:latin typeface="Consolas" panose="020B0609020204030204" pitchFamily="49" charset="0"/>
              </a:rPr>
              <a:t>"1st row, 1st col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latin typeface="Consolas" panose="020B0609020204030204" pitchFamily="49" charset="0"/>
              </a:rPr>
              <a:t>[</a:t>
            </a:r>
            <a:r>
              <a:rPr lang="en-US" sz="1600" dirty="0">
                <a:solidFill>
                  <a:srgbClr val="007F7F"/>
                </a:solidFill>
                <a:effectLst/>
                <a:latin typeface="Consolas" panose="020B0609020204030204" pitchFamily="49" charset="0"/>
              </a:rPr>
              <a:t>0</a:t>
            </a:r>
            <a:r>
              <a:rPr lang="en-US" sz="1600" b="1" dirty="0">
                <a:solidFill>
                  <a:srgbClr val="000000"/>
                </a:solidFill>
                <a:effectLst/>
                <a:latin typeface="Consolas" panose="020B0609020204030204" pitchFamily="49" charset="0"/>
              </a:rPr>
              <a:t>][</a:t>
            </a:r>
            <a:r>
              <a:rPr lang="en-US" sz="1600" dirty="0">
                <a:solidFill>
                  <a:srgbClr val="007F7F"/>
                </a:solidFill>
                <a:effectLst/>
                <a:latin typeface="Consolas" panose="020B0609020204030204" pitchFamily="49" charset="0"/>
              </a:rPr>
              <a:t>0</a:t>
            </a:r>
            <a:r>
              <a:rPr lang="en-US" sz="1600" b="1" dirty="0">
                <a:solidFill>
                  <a:srgbClr val="000000"/>
                </a:solidFill>
                <a:effectLst/>
                <a:latin typeface="Consolas" panose="020B0609020204030204" pitchFamily="49" charset="0"/>
              </a:rPr>
              <a:t>]);</a:t>
            </a:r>
          </a:p>
          <a:p>
            <a:r>
              <a:rPr lang="en-US" sz="1600" dirty="0">
                <a:solidFill>
                  <a:srgbClr val="808080"/>
                </a:solidFill>
                <a:effectLst/>
                <a:latin typeface="Consolas" panose="020B0609020204030204" pitchFamily="49" charset="0"/>
              </a:rPr>
              <a:t>  </a:t>
            </a:r>
            <a:r>
              <a:rPr lang="en-US" sz="1600" dirty="0" err="1">
                <a:solidFill>
                  <a:srgbClr val="00B050"/>
                </a:solidFill>
                <a:effectLst/>
                <a:latin typeface="Consolas" panose="020B0609020204030204" pitchFamily="49" charset="0"/>
              </a:rPr>
              <a:t>println</a:t>
            </a:r>
            <a:r>
              <a:rPr lang="en-US" sz="1600" dirty="0">
                <a:solidFill>
                  <a:srgbClr val="00B050"/>
                </a:solidFill>
                <a:effectLst/>
                <a:latin typeface="Consolas" panose="020B0609020204030204" pitchFamily="49" charset="0"/>
              </a:rPr>
              <a:t>!</a:t>
            </a:r>
            <a:r>
              <a:rPr lang="en-US" sz="1600" b="1" dirty="0">
                <a:solidFill>
                  <a:srgbClr val="000000"/>
                </a:solidFill>
                <a:effectLst/>
                <a:latin typeface="Consolas" panose="020B0609020204030204" pitchFamily="49" charset="0"/>
              </a:rPr>
              <a:t>(</a:t>
            </a:r>
            <a:r>
              <a:rPr lang="en-US" sz="1600" dirty="0">
                <a:solidFill>
                  <a:srgbClr val="7F007F"/>
                </a:solidFill>
                <a:effectLst/>
                <a:latin typeface="Consolas" panose="020B0609020204030204" pitchFamily="49" charset="0"/>
              </a:rPr>
              <a:t>"2nd row, 1st col {}"</a:t>
            </a:r>
            <a:r>
              <a:rPr lang="en-US" sz="1600" b="1" dirty="0">
                <a:solidFill>
                  <a:srgbClr val="000000"/>
                </a:solidFill>
                <a:effectLst/>
                <a:latin typeface="Consolas" panose="020B0609020204030204" pitchFamily="49" charset="0"/>
              </a:rPr>
              <a:t>,</a:t>
            </a:r>
            <a:r>
              <a:rPr lang="en-US" sz="1600" dirty="0">
                <a:solidFill>
                  <a:srgbClr val="808080"/>
                </a:solidFill>
                <a:effectLst/>
                <a:latin typeface="Consolas" panose="020B0609020204030204" pitchFamily="49" charset="0"/>
              </a:rPr>
              <a:t> </a:t>
            </a:r>
            <a:r>
              <a:rPr lang="en-US" sz="1600" dirty="0" err="1">
                <a:solidFill>
                  <a:srgbClr val="000000"/>
                </a:solidFill>
                <a:effectLst/>
                <a:latin typeface="Consolas" panose="020B0609020204030204" pitchFamily="49" charset="0"/>
              </a:rPr>
              <a:t>my_data</a:t>
            </a:r>
            <a:r>
              <a:rPr lang="en-US" sz="1600" b="1" dirty="0">
                <a:solidFill>
                  <a:srgbClr val="000000"/>
                </a:solidFill>
                <a:effectLst/>
                <a:latin typeface="Consolas" panose="020B0609020204030204" pitchFamily="49" charset="0"/>
              </a:rPr>
              <a:t>[</a:t>
            </a:r>
            <a:r>
              <a:rPr lang="en-US" sz="1600" dirty="0">
                <a:solidFill>
                  <a:srgbClr val="007F7F"/>
                </a:solidFill>
                <a:effectLst/>
                <a:latin typeface="Consolas" panose="020B0609020204030204" pitchFamily="49" charset="0"/>
              </a:rPr>
              <a:t>1</a:t>
            </a:r>
            <a:r>
              <a:rPr lang="en-US" sz="1600" b="1" dirty="0">
                <a:solidFill>
                  <a:srgbClr val="000000"/>
                </a:solidFill>
                <a:effectLst/>
                <a:latin typeface="Consolas" panose="020B0609020204030204" pitchFamily="49" charset="0"/>
              </a:rPr>
              <a:t>][</a:t>
            </a:r>
            <a:r>
              <a:rPr lang="en-US" sz="1600" dirty="0">
                <a:solidFill>
                  <a:srgbClr val="007F7F"/>
                </a:solidFill>
                <a:effectLst/>
                <a:latin typeface="Consolas" panose="020B0609020204030204" pitchFamily="49" charset="0"/>
              </a:rPr>
              <a:t>0</a:t>
            </a:r>
            <a:r>
              <a:rPr lang="en-US" sz="1600" b="1" dirty="0">
                <a:solidFill>
                  <a:srgbClr val="000000"/>
                </a:solidFill>
                <a:effectLst/>
                <a:latin typeface="Consolas" panose="020B0609020204030204" pitchFamily="49" charset="0"/>
              </a:rPr>
              <a:t>]);</a:t>
            </a:r>
            <a:endParaRPr lang="en-US" sz="1600" dirty="0">
              <a:effectLst/>
              <a:latin typeface="Consolas" panose="020B0609020204030204" pitchFamily="49" charset="0"/>
            </a:endParaRPr>
          </a:p>
        </p:txBody>
      </p:sp>
      <p:sp>
        <p:nvSpPr>
          <p:cNvPr id="8" name="TextBox 7">
            <a:extLst>
              <a:ext uri="{FF2B5EF4-FFF2-40B4-BE49-F238E27FC236}">
                <a16:creationId xmlns:a16="http://schemas.microsoft.com/office/drawing/2014/main" id="{C12C6C63-DDBE-298E-E81C-3A12BA1A37B3}"/>
              </a:ext>
            </a:extLst>
          </p:cNvPr>
          <p:cNvSpPr txBox="1"/>
          <p:nvPr/>
        </p:nvSpPr>
        <p:spPr>
          <a:xfrm>
            <a:off x="8905623" y="5828789"/>
            <a:ext cx="2360727" cy="584775"/>
          </a:xfrm>
          <a:prstGeom prst="rect">
            <a:avLst/>
          </a:prstGeom>
          <a:solidFill>
            <a:srgbClr val="000000"/>
          </a:solidFill>
        </p:spPr>
        <p:txBody>
          <a:bodyPr wrap="square">
            <a:spAutoFit/>
          </a:bodyPr>
          <a:lstStyle/>
          <a:p>
            <a:r>
              <a:rPr lang="en-US" sz="1600" dirty="0">
                <a:solidFill>
                  <a:schemeClr val="bg1"/>
                </a:solidFill>
                <a:latin typeface="Consolas" panose="020B0609020204030204" pitchFamily="49" charset="0"/>
              </a:rPr>
              <a:t>1st row, 1st col 10</a:t>
            </a:r>
          </a:p>
          <a:p>
            <a:r>
              <a:rPr lang="en-US" sz="1600" dirty="0">
                <a:solidFill>
                  <a:schemeClr val="bg1"/>
                </a:solidFill>
                <a:latin typeface="Consolas" panose="020B0609020204030204" pitchFamily="49" charset="0"/>
              </a:rPr>
              <a:t>2nd row, 1st col 40</a:t>
            </a:r>
            <a:endParaRPr lang="en-GB" sz="1600" dirty="0">
              <a:solidFill>
                <a:schemeClr val="bg1"/>
              </a:solidFill>
              <a:latin typeface="Consolas" panose="020B0609020204030204" pitchFamily="49" charset="0"/>
            </a:endParaRPr>
          </a:p>
        </p:txBody>
      </p:sp>
      <p:sp>
        <p:nvSpPr>
          <p:cNvPr id="9" name="TextBox 8">
            <a:extLst>
              <a:ext uri="{FF2B5EF4-FFF2-40B4-BE49-F238E27FC236}">
                <a16:creationId xmlns:a16="http://schemas.microsoft.com/office/drawing/2014/main" id="{8AB82D6A-628A-DBAF-A7F7-B6AEF7599E4F}"/>
              </a:ext>
            </a:extLst>
          </p:cNvPr>
          <p:cNvSpPr txBox="1"/>
          <p:nvPr/>
        </p:nvSpPr>
        <p:spPr>
          <a:xfrm>
            <a:off x="7671336" y="5826499"/>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
        <p:nvSpPr>
          <p:cNvPr id="10" name="TextBox 9">
            <a:extLst>
              <a:ext uri="{FF2B5EF4-FFF2-40B4-BE49-F238E27FC236}">
                <a16:creationId xmlns:a16="http://schemas.microsoft.com/office/drawing/2014/main" id="{249EBF31-E5A9-B2F3-B4B5-EB00CF7CE464}"/>
              </a:ext>
            </a:extLst>
          </p:cNvPr>
          <p:cNvSpPr txBox="1"/>
          <p:nvPr/>
        </p:nvSpPr>
        <p:spPr>
          <a:xfrm>
            <a:off x="8905623" y="2508233"/>
            <a:ext cx="2472856" cy="584775"/>
          </a:xfrm>
          <a:prstGeom prst="rect">
            <a:avLst/>
          </a:prstGeom>
          <a:solidFill>
            <a:srgbClr val="000000"/>
          </a:solidFill>
        </p:spPr>
        <p:txBody>
          <a:bodyPr wrap="square">
            <a:spAutoFit/>
          </a:bodyPr>
          <a:lstStyle/>
          <a:p>
            <a:r>
              <a:rPr lang="en-US" sz="1600" dirty="0">
                <a:solidFill>
                  <a:schemeClr val="bg1"/>
                </a:solidFill>
                <a:latin typeface="Consolas" panose="020B0609020204030204" pitchFamily="49" charset="0"/>
              </a:rPr>
              <a:t>1st row, 1st col 10</a:t>
            </a:r>
          </a:p>
          <a:p>
            <a:r>
              <a:rPr lang="en-US" sz="1600" dirty="0">
                <a:solidFill>
                  <a:schemeClr val="bg1"/>
                </a:solidFill>
                <a:latin typeface="Consolas" panose="020B0609020204030204" pitchFamily="49" charset="0"/>
              </a:rPr>
              <a:t>2nd row, 1st col 40</a:t>
            </a:r>
            <a:endParaRPr lang="en-GB" sz="1600" dirty="0">
              <a:solidFill>
                <a:schemeClr val="bg1"/>
              </a:solidFill>
              <a:latin typeface="Consolas" panose="020B0609020204030204" pitchFamily="49" charset="0"/>
            </a:endParaRPr>
          </a:p>
        </p:txBody>
      </p:sp>
      <p:sp>
        <p:nvSpPr>
          <p:cNvPr id="11" name="TextBox 10">
            <a:extLst>
              <a:ext uri="{FF2B5EF4-FFF2-40B4-BE49-F238E27FC236}">
                <a16:creationId xmlns:a16="http://schemas.microsoft.com/office/drawing/2014/main" id="{29D11EA8-49D7-34D6-C4DB-5BACF9407834}"/>
              </a:ext>
            </a:extLst>
          </p:cNvPr>
          <p:cNvSpPr txBox="1"/>
          <p:nvPr/>
        </p:nvSpPr>
        <p:spPr>
          <a:xfrm>
            <a:off x="7671337" y="2524580"/>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12" name="Picture 2" descr="Rust Programming language Logo Machine learning Haskell, crab, animals ...">
            <a:extLst>
              <a:ext uri="{FF2B5EF4-FFF2-40B4-BE49-F238E27FC236}">
                <a16:creationId xmlns:a16="http://schemas.microsoft.com/office/drawing/2014/main" id="{F3F7DC8D-4971-08FE-B640-EBF42357C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2578" y="4597075"/>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469510"/>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12138</TotalTime>
  <Words>5029</Words>
  <Application>Microsoft Office PowerPoint</Application>
  <PresentationFormat>Widescreen</PresentationFormat>
  <Paragraphs>785</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Consolas</vt:lpstr>
      <vt:lpstr>Courier New</vt:lpstr>
      <vt:lpstr>Krana Fat B</vt:lpstr>
      <vt:lpstr>Montserrat</vt:lpstr>
      <vt:lpstr>urw-din</vt:lpstr>
      <vt:lpstr>Office Theme</vt:lpstr>
      <vt:lpstr> C to Rust: Chapter 9 Deeper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#14: Arrays</vt:lpstr>
      <vt:lpstr>PowerPoint Presentation</vt:lpstr>
      <vt:lpstr>Any questions?</vt:lpstr>
      <vt:lpstr>Appendices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1259</cp:revision>
  <cp:lastPrinted>2019-07-11T13:24:49Z</cp:lastPrinted>
  <dcterms:created xsi:type="dcterms:W3CDTF">2019-07-10T13:11:53Z</dcterms:created>
  <dcterms:modified xsi:type="dcterms:W3CDTF">2023-10-17T08:58:47Z</dcterms:modified>
  <cp:category/>
</cp:coreProperties>
</file>